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93"/>
  </p:handoutMasterIdLst>
  <p:sldIdLst>
    <p:sldId id="304" r:id="rId3"/>
    <p:sldId id="10036" r:id="rId5"/>
    <p:sldId id="10631" r:id="rId6"/>
    <p:sldId id="10144" r:id="rId7"/>
    <p:sldId id="10251" r:id="rId8"/>
    <p:sldId id="9935" r:id="rId9"/>
    <p:sldId id="10252" r:id="rId10"/>
    <p:sldId id="10253" r:id="rId11"/>
    <p:sldId id="10254" r:id="rId12"/>
    <p:sldId id="10816" r:id="rId13"/>
    <p:sldId id="10817" r:id="rId14"/>
    <p:sldId id="10818" r:id="rId15"/>
    <p:sldId id="9936" r:id="rId16"/>
    <p:sldId id="10372" r:id="rId17"/>
    <p:sldId id="10255" r:id="rId18"/>
    <p:sldId id="10256" r:id="rId19"/>
    <p:sldId id="10365" r:id="rId20"/>
    <p:sldId id="10357" r:id="rId21"/>
    <p:sldId id="10358" r:id="rId22"/>
    <p:sldId id="10362" r:id="rId23"/>
    <p:sldId id="10363" r:id="rId24"/>
    <p:sldId id="10364" r:id="rId25"/>
    <p:sldId id="10633" r:id="rId26"/>
    <p:sldId id="10634" r:id="rId27"/>
    <p:sldId id="10635" r:id="rId28"/>
    <p:sldId id="10703" r:id="rId29"/>
    <p:sldId id="10704" r:id="rId30"/>
    <p:sldId id="10366" r:id="rId31"/>
    <p:sldId id="10359" r:id="rId32"/>
    <p:sldId id="10493" r:id="rId33"/>
    <p:sldId id="10820" r:id="rId34"/>
    <p:sldId id="10360" r:id="rId35"/>
    <p:sldId id="10367" r:id="rId36"/>
    <p:sldId id="10368" r:id="rId37"/>
    <p:sldId id="10369" r:id="rId38"/>
    <p:sldId id="10370" r:id="rId39"/>
    <p:sldId id="10374" r:id="rId40"/>
    <p:sldId id="10361" r:id="rId41"/>
    <p:sldId id="10375" r:id="rId42"/>
    <p:sldId id="10376" r:id="rId43"/>
    <p:sldId id="10377" r:id="rId44"/>
    <p:sldId id="10378" r:id="rId45"/>
    <p:sldId id="10381" r:id="rId46"/>
    <p:sldId id="10382" r:id="rId47"/>
    <p:sldId id="10383" r:id="rId48"/>
    <p:sldId id="10384" r:id="rId49"/>
    <p:sldId id="10772" r:id="rId50"/>
    <p:sldId id="10773" r:id="rId51"/>
    <p:sldId id="10385" r:id="rId52"/>
    <p:sldId id="10389" r:id="rId53"/>
    <p:sldId id="10388" r:id="rId54"/>
    <p:sldId id="10494" r:id="rId55"/>
    <p:sldId id="10386" r:id="rId56"/>
    <p:sldId id="10387" r:id="rId57"/>
    <p:sldId id="10379" r:id="rId58"/>
    <p:sldId id="10495" r:id="rId59"/>
    <p:sldId id="10496" r:id="rId60"/>
    <p:sldId id="10497" r:id="rId61"/>
    <p:sldId id="10498" r:id="rId62"/>
    <p:sldId id="10511" r:id="rId63"/>
    <p:sldId id="10500" r:id="rId64"/>
    <p:sldId id="10501" r:id="rId65"/>
    <p:sldId id="10706" r:id="rId66"/>
    <p:sldId id="10707" r:id="rId67"/>
    <p:sldId id="10709" r:id="rId68"/>
    <p:sldId id="10711" r:id="rId69"/>
    <p:sldId id="10713" r:id="rId70"/>
    <p:sldId id="10519" r:id="rId71"/>
    <p:sldId id="10525" r:id="rId72"/>
    <p:sldId id="10503" r:id="rId73"/>
    <p:sldId id="10504" r:id="rId74"/>
    <p:sldId id="10520" r:id="rId75"/>
    <p:sldId id="10506" r:id="rId76"/>
    <p:sldId id="10505" r:id="rId77"/>
    <p:sldId id="10611" r:id="rId78"/>
    <p:sldId id="10508" r:id="rId79"/>
    <p:sldId id="10509" r:id="rId80"/>
    <p:sldId id="10714" r:id="rId81"/>
    <p:sldId id="10715" r:id="rId82"/>
    <p:sldId id="10716" r:id="rId83"/>
    <p:sldId id="10717" r:id="rId84"/>
    <p:sldId id="10718" r:id="rId85"/>
    <p:sldId id="10719" r:id="rId86"/>
    <p:sldId id="10766" r:id="rId87"/>
    <p:sldId id="10767" r:id="rId88"/>
    <p:sldId id="10768" r:id="rId89"/>
    <p:sldId id="10613" r:id="rId90"/>
    <p:sldId id="10774" r:id="rId91"/>
    <p:sldId id="6034" r:id="rId92"/>
  </p:sldIdLst>
  <p:sldSz cx="9144000" cy="5143500" type="screen16x9"/>
  <p:notesSz cx="6858000" cy="9144000"/>
  <p:custDataLst>
    <p:tags r:id="rId9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8973"/>
  </p:normalViewPr>
  <p:slideViewPr>
    <p:cSldViewPr snapToGrid="0" snapToObjects="1" showGuides="1">
      <p:cViewPr varScale="1">
        <p:scale>
          <a:sx n="129" d="100"/>
          <a:sy n="129" d="100"/>
        </p:scale>
        <p:origin x="1096" y="184"/>
      </p:cViewPr>
      <p:guideLst>
        <p:guide orient="horz" pos="1556"/>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173.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3.2 </a:t>
            </a:r>
            <a:r>
              <a:rPr lang="zh-CN" altLang="zh-CN" sz="1200" dirty="0"/>
              <a:t>基于输入域的方法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3.3 </a:t>
            </a:r>
            <a:r>
              <a:rPr lang="zh-CN" altLang="zh-CN" sz="1200" dirty="0"/>
              <a:t>基于组合及其优化的方法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3.4 </a:t>
            </a:r>
            <a:r>
              <a:rPr lang="zh-CN" altLang="zh-CN" sz="1200" dirty="0"/>
              <a:t>基于逻辑覆盖的方法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3.5 </a:t>
            </a:r>
            <a:r>
              <a:rPr lang="zh-CN" altLang="zh-CN" sz="1200" dirty="0"/>
              <a:t>基于缺陷模式的测试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3.6 </a:t>
            </a:r>
            <a:r>
              <a:rPr lang="zh-CN" altLang="zh-CN" sz="1200" dirty="0"/>
              <a:t>基于模型的测试</a:t>
            </a:r>
            <a:r>
              <a:rPr lang="en-US" altLang="zh-CN" sz="1200" dirty="0"/>
              <a:t>	</a:t>
            </a:r>
            <a:endParaRPr lang="zh-CN" altLang="zh-CN" sz="1200" dirty="0"/>
          </a:p>
          <a:p>
            <a:pPr>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1200" dirty="0"/>
              <a:t>3.7 </a:t>
            </a:r>
            <a:r>
              <a:rPr lang="zh-CN" altLang="zh-CN" sz="1200" dirty="0"/>
              <a:t>形式化测试方法</a:t>
            </a:r>
            <a:r>
              <a:rPr lang="en-US" altLang="zh-CN" sz="1200"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11421"/>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64380"/>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22390" y="273844"/>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0" name="图片 9"/>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14.png"/><Relationship Id="rId3" Type="http://schemas.openxmlformats.org/officeDocument/2006/relationships/tags" Target="../tags/tag19.xml"/><Relationship Id="rId2" Type="http://schemas.openxmlformats.org/officeDocument/2006/relationships/image" Target="../media/image13.png"/><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14.png"/><Relationship Id="rId3" Type="http://schemas.openxmlformats.org/officeDocument/2006/relationships/tags" Target="../tags/tag24.xml"/><Relationship Id="rId20" Type="http://schemas.openxmlformats.org/officeDocument/2006/relationships/slideLayout" Target="../slideLayouts/slideLayout4.xml"/><Relationship Id="rId2" Type="http://schemas.openxmlformats.org/officeDocument/2006/relationships/image" Target="../media/image13.png"/><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media/image14.png"/><Relationship Id="rId3" Type="http://schemas.openxmlformats.org/officeDocument/2006/relationships/tags" Target="../tags/tag41.xml"/><Relationship Id="rId24" Type="http://schemas.openxmlformats.org/officeDocument/2006/relationships/slideLayout" Target="../slideLayouts/slideLayout4.xml"/><Relationship Id="rId23" Type="http://schemas.openxmlformats.org/officeDocument/2006/relationships/tags" Target="../tags/tag60.xml"/><Relationship Id="rId22" Type="http://schemas.openxmlformats.org/officeDocument/2006/relationships/tags" Target="../tags/tag59.xml"/><Relationship Id="rId21" Type="http://schemas.openxmlformats.org/officeDocument/2006/relationships/tags" Target="../tags/tag58.xml"/><Relationship Id="rId20" Type="http://schemas.openxmlformats.org/officeDocument/2006/relationships/tags" Target="../tags/tag57.xml"/><Relationship Id="rId2" Type="http://schemas.openxmlformats.org/officeDocument/2006/relationships/image" Target="../media/image13.png"/><Relationship Id="rId19" Type="http://schemas.openxmlformats.org/officeDocument/2006/relationships/tags" Target="../tags/tag56.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63.xml"/><Relationship Id="rId2" Type="http://schemas.openxmlformats.org/officeDocument/2006/relationships/image" Target="../media/image15.png"/><Relationship Id="rId1" Type="http://schemas.openxmlformats.org/officeDocument/2006/relationships/tags" Target="../tags/tag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7" Type="http://schemas.openxmlformats.org/officeDocument/2006/relationships/slideLayout" Target="../slideLayouts/slideLayout4.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16.png"/><Relationship Id="rId2" Type="http://schemas.openxmlformats.org/officeDocument/2006/relationships/tags" Target="../tags/tag81.xml"/><Relationship Id="rId17" Type="http://schemas.openxmlformats.org/officeDocument/2006/relationships/slideLayout" Target="../slideLayouts/slideLayout4.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80.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jpeg"/><Relationship Id="rId1" Type="http://schemas.openxmlformats.org/officeDocument/2006/relationships/tags" Target="../tags/tag10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tags" Target="../tags/tag10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10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jpeg"/><Relationship Id="rId1" Type="http://schemas.openxmlformats.org/officeDocument/2006/relationships/tags" Target="../tags/tag10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10.xml"/><Relationship Id="rId4" Type="http://schemas.openxmlformats.org/officeDocument/2006/relationships/image" Target="../media/image23.png"/><Relationship Id="rId3" Type="http://schemas.openxmlformats.org/officeDocument/2006/relationships/tags" Target="../tags/tag109.xml"/><Relationship Id="rId2" Type="http://schemas.openxmlformats.org/officeDocument/2006/relationships/image" Target="../media/image22.png"/><Relationship Id="rId1" Type="http://schemas.openxmlformats.org/officeDocument/2006/relationships/tags" Target="../tags/tag10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tags" Target="../tags/tag1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25.png"/><Relationship Id="rId14" Type="http://schemas.openxmlformats.org/officeDocument/2006/relationships/slideLayout" Target="../slideLayouts/slideLayout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tags" Target="../tags/tag1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tags" Target="../tags/tag1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8" Type="http://schemas.openxmlformats.org/officeDocument/2006/relationships/slideLayout" Target="../slideLayouts/slideLayout4.xml"/><Relationship Id="rId27" Type="http://schemas.openxmlformats.org/officeDocument/2006/relationships/tags" Target="../tags/tag15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tags" Target="../tags/tag149.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tags" Target="../tags/tag129.xml"/><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15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tags" Target="../tags/tag15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jpeg"/><Relationship Id="rId1" Type="http://schemas.openxmlformats.org/officeDocument/2006/relationships/tags" Target="../tags/tag15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tags" Target="../tags/tag158.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tags" Target="../tags/tag160.xml"/><Relationship Id="rId2" Type="http://schemas.openxmlformats.org/officeDocument/2006/relationships/image" Target="../media/image31.tiff"/><Relationship Id="rId1" Type="http://schemas.openxmlformats.org/officeDocument/2006/relationships/tags" Target="../tags/tag15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tags" Target="../tags/tag162.xml"/><Relationship Id="rId2" Type="http://schemas.openxmlformats.org/officeDocument/2006/relationships/image" Target="../media/image33.png"/><Relationship Id="rId1" Type="http://schemas.openxmlformats.org/officeDocument/2006/relationships/tags" Target="../tags/tag16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16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tags" Target="../tags/tag16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tags" Target="../tags/tag167.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2.xml"/><Relationship Id="rId1" Type="http://schemas.openxmlformats.org/officeDocument/2006/relationships/tags" Target="../tags/tag17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99460"/>
            <a:ext cx="8329295"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lnSpc>
                <a:spcPct val="150000"/>
              </a:lnSpc>
            </a:pPr>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3</a:t>
            </a:r>
            <a:r>
              <a:rPr kumimoji="1" lang="zh-CN" altLang="en-US" sz="3600" b="1" dirty="0">
                <a:solidFill>
                  <a:srgbClr val="FFC000"/>
                </a:solidFill>
                <a:latin typeface="Tahoma" panose="020B0604030504040204" charset="0"/>
                <a:cs typeface="思源黑体 Bold" panose="020B0800000000000000" charset="-122"/>
              </a:rPr>
              <a:t>章 软件测试基本方法</a:t>
            </a:r>
            <a:endParaRPr kumimoji="1" lang="zh-CN" altLang="en-US" sz="3600" b="1" dirty="0">
              <a:solidFill>
                <a:srgbClr val="FFC000"/>
              </a:solidFill>
              <a:latin typeface="Tahoma" panose="020B0604030504040204" charset="0"/>
              <a:cs typeface="思源黑体 Bold" panose="020B0800000000000000" charset="-122"/>
            </a:endParaRPr>
          </a:p>
          <a:p>
            <a:pPr algn="l">
              <a:lnSpc>
                <a:spcPct val="150000"/>
              </a:lnSpc>
            </a:pPr>
            <a:r>
              <a:rPr kumimoji="1" lang="zh-CN" altLang="en-US" sz="2400" b="1" dirty="0">
                <a:solidFill>
                  <a:srgbClr val="FFC000"/>
                </a:solidFill>
                <a:latin typeface="Tahoma" panose="020B0604030504040204" charset="0"/>
                <a:cs typeface="思源黑体 Bold" panose="020B0800000000000000" charset="-122"/>
              </a:rPr>
              <a:t>第</a:t>
            </a:r>
            <a:r>
              <a:rPr kumimoji="1" lang="en-US" altLang="zh-CN" sz="2400" b="1" dirty="0">
                <a:solidFill>
                  <a:srgbClr val="FFC000"/>
                </a:solidFill>
                <a:latin typeface="Tahoma" panose="020B0604030504040204" charset="0"/>
                <a:cs typeface="思源黑体 Bold" panose="020B0800000000000000" charset="-122"/>
              </a:rPr>
              <a:t>1</a:t>
            </a:r>
            <a:r>
              <a:rPr kumimoji="1" lang="zh-CN" altLang="en-US" sz="2400" b="1" dirty="0">
                <a:solidFill>
                  <a:srgbClr val="FFC000"/>
                </a:solidFill>
                <a:latin typeface="Tahoma" panose="020B0604030504040204" charset="0"/>
                <a:cs typeface="思源黑体 Bold" panose="020B0800000000000000" charset="-122"/>
              </a:rPr>
              <a:t>部分</a:t>
            </a:r>
            <a:r>
              <a:rPr kumimoji="1" lang="en-US" altLang="zh-CN" sz="2400" b="1" dirty="0">
                <a:solidFill>
                  <a:srgbClr val="FFC000"/>
                </a:solidFill>
                <a:latin typeface="Tahoma" panose="020B0604030504040204" charset="0"/>
                <a:cs typeface="思源黑体 Bold" panose="020B0800000000000000" charset="-122"/>
              </a:rPr>
              <a:t> </a:t>
            </a:r>
            <a:r>
              <a:rPr kumimoji="1" lang="zh-CN" altLang="en-US" sz="2400" b="1" dirty="0">
                <a:solidFill>
                  <a:srgbClr val="FFC000"/>
                </a:solidFill>
                <a:latin typeface="Tahoma" panose="020B0604030504040204" charset="0"/>
                <a:cs typeface="思源黑体 Bold" panose="020B0800000000000000" charset="-122"/>
              </a:rPr>
              <a:t>黑盒测试</a:t>
            </a:r>
            <a:endParaRPr kumimoji="1" lang="zh-CN" altLang="en-US" sz="2400" b="1" dirty="0">
              <a:solidFill>
                <a:srgbClr val="FFC000"/>
              </a:solidFill>
              <a:latin typeface="Tahoma" panose="020B0604030504040204" charset="0"/>
              <a:cs typeface="思源黑体 Bold" panose="020B0800000000000000" charset="-122"/>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黑盒测试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为什么需要黑盒测试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6"/>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有时无法得到程序代码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执行相对更为简单，便于尽早测试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824420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黑盒测试基于规约说明</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考虑有效输入和</a:t>
            </a:r>
            <a:r>
              <a:rPr lang="zh-CN" altLang="en-US" sz="2000" dirty="0">
                <a:latin typeface="微软雅黑" panose="020B0503020204020204" pitchFamily="34" charset="-122"/>
                <a:ea typeface="微软雅黑" panose="020B0503020204020204" pitchFamily="34" charset="-122"/>
              </a:rPr>
              <a:t>无效输入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步骤：阅读</a:t>
            </a:r>
            <a:r>
              <a:rPr lang="zh-CN" altLang="en-US" sz="2000" dirty="0">
                <a:latin typeface="微软雅黑" panose="020B0503020204020204" pitchFamily="34" charset="-122"/>
                <a:ea typeface="微软雅黑" panose="020B0503020204020204" pitchFamily="34" charset="-122"/>
              </a:rPr>
              <a:t>规格说明，设计测试</a:t>
            </a:r>
            <a:r>
              <a:rPr lang="zh-CN" altLang="en-US" sz="2000" dirty="0">
                <a:latin typeface="微软雅黑" panose="020B0503020204020204" pitchFamily="34" charset="-122"/>
                <a:ea typeface="微软雅黑" panose="020B0503020204020204" pitchFamily="34" charset="-122"/>
              </a:rPr>
              <a:t>用例，执行</a:t>
            </a:r>
            <a:r>
              <a:rPr lang="zh-CN" altLang="en-US" sz="2000" dirty="0">
                <a:latin typeface="微软雅黑" panose="020B0503020204020204" pitchFamily="34" charset="-122"/>
                <a:ea typeface="微软雅黑" panose="020B0503020204020204" pitchFamily="34" charset="-122"/>
              </a:rPr>
              <a:t>测试用例，分析测试</a:t>
            </a:r>
            <a:r>
              <a:rPr lang="zh-CN" altLang="en-US" sz="2000" dirty="0">
                <a:latin typeface="微软雅黑" panose="020B0503020204020204" pitchFamily="34" charset="-122"/>
                <a:ea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边界值分析</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基于输入域的方法</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4163"/>
            <a:ext cx="800798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通过对不同数据的输入，检查其输出的数据以判断测试是否通过的方法，都归为基于输入域的方法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对于输入数据，既要用有效输入来测试，也要用无效输入来测试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力求设计的测试用例数量能够达到合理测试所需的“最少”</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边界值分析和等价类划分方法都属于基于输入域的</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引入</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2200"/>
            <a:ext cx="5810250"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实践表明，许多错误发生在数据范围的边界或边界</a:t>
            </a:r>
            <a:r>
              <a:rPr lang="zh-CN" altLang="en-US" sz="2000" dirty="0">
                <a:latin typeface="微软雅黑" panose="020B0503020204020204" pitchFamily="34" charset="-122"/>
                <a:ea typeface="微软雅黑" panose="020B0503020204020204" pitchFamily="34" charset="-122"/>
              </a:rPr>
              <a:t>附近</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例子：</a:t>
            </a:r>
            <a:r>
              <a:rPr lang="en-US" altLang="zh-CN" sz="2000" dirty="0">
                <a:latin typeface="微软雅黑" panose="020B0503020204020204" pitchFamily="34" charset="-122"/>
                <a:ea typeface="微软雅黑" panose="020B0503020204020204" pitchFamily="34" charset="-122"/>
              </a:rPr>
              <a:t>Zune</a:t>
            </a:r>
            <a:r>
              <a:rPr lang="zh-CN" altLang="en-US" sz="2000" dirty="0">
                <a:latin typeface="微软雅黑" panose="020B0503020204020204" pitchFamily="34" charset="-122"/>
                <a:ea typeface="微软雅黑" panose="020B0503020204020204" pitchFamily="34" charset="-122"/>
              </a:rPr>
              <a:t>软件的</a:t>
            </a:r>
            <a:r>
              <a:rPr lang="zh-CN" altLang="en-US" sz="2000" dirty="0">
                <a:latin typeface="微软雅黑" panose="020B0503020204020204" pitchFamily="34" charset="-122"/>
                <a:ea typeface="微软雅黑" panose="020B0503020204020204" pitchFamily="34" charset="-122"/>
              </a:rPr>
              <a:t>错误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因此针对边界情况设计测试用例往往可以有效发现缺陷</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步骤：</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确定数据边界，</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选取边界值及、刚刚大于或小于边界值的</a:t>
            </a:r>
            <a:r>
              <a:rPr lang="zh-CN" altLang="en-US" sz="2000" dirty="0">
                <a:latin typeface="微软雅黑" panose="020B0503020204020204" pitchFamily="34" charset="-122"/>
                <a:ea typeface="微软雅黑" panose="020B0503020204020204" pitchFamily="34" charset="-122"/>
              </a:rPr>
              <a:t>数据作为测试数据</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6802755" y="1057275"/>
            <a:ext cx="2139950" cy="3187700"/>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选择边界值的</a:t>
            </a:r>
            <a:r>
              <a:rPr lang="zh-CN" altLang="en-US" sz="2400" dirty="0">
                <a:sym typeface="+mn-ea"/>
              </a:rPr>
              <a:t>例子</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969135"/>
            <a:ext cx="7943215" cy="1578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如果输入值有范围</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mn-ea"/>
              </a:rPr>
              <a:t>略小于</a:t>
            </a:r>
            <a:r>
              <a:rPr lang="en-US" altLang="zh-CN" sz="1600" dirty="0">
                <a:latin typeface="微软雅黑" panose="020B0503020204020204" pitchFamily="34" charset="-122"/>
                <a:ea typeface="微软雅黑" panose="020B0503020204020204" pitchFamily="34" charset="-122"/>
                <a:sym typeface="+mn-ea"/>
              </a:rPr>
              <a:t>a</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，略大于</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mn-ea"/>
              </a:rPr>
              <a:t>略小于</a:t>
            </a:r>
            <a:r>
              <a:rPr lang="en-US" altLang="zh-CN" sz="1600" dirty="0">
                <a:latin typeface="微软雅黑" panose="020B0503020204020204" pitchFamily="34" charset="-122"/>
                <a:ea typeface="微软雅黑" panose="020B0503020204020204" pitchFamily="34" charset="-122"/>
                <a:sym typeface="+mn-ea"/>
              </a:rPr>
              <a:t>b</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b</a:t>
            </a:r>
            <a:r>
              <a:rPr lang="zh-CN" altLang="en-US" sz="1600" dirty="0">
                <a:latin typeface="微软雅黑" panose="020B0503020204020204" pitchFamily="34" charset="-122"/>
                <a:ea typeface="微软雅黑" panose="020B0503020204020204" pitchFamily="34" charset="-122"/>
                <a:sym typeface="+mn-ea"/>
              </a:rPr>
              <a:t>，略大于</a:t>
            </a:r>
            <a:r>
              <a:rPr lang="en-US" sz="1600" dirty="0">
                <a:latin typeface="微软雅黑" panose="020B0503020204020204" pitchFamily="34" charset="-122"/>
                <a:ea typeface="微软雅黑" panose="020B0503020204020204" pitchFamily="34" charset="-122"/>
                <a:sym typeface="+mn-ea"/>
              </a:rPr>
              <a:t>b</a:t>
            </a:r>
            <a:endParaRPr 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如果输入值有数目要求</a:t>
            </a:r>
            <a:r>
              <a:rPr lang="en-US" altLang="zh-CN" sz="1600" dirty="0">
                <a:latin typeface="微软雅黑" panose="020B0503020204020204" pitchFamily="34" charset="-122"/>
                <a:ea typeface="微软雅黑" panose="020B0503020204020204" pitchFamily="34" charset="-122"/>
                <a:sym typeface="+mn-ea"/>
              </a:rPr>
              <a:t>[a,b]</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a-1</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a</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a+1</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b-1</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b</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b+1</a:t>
            </a:r>
            <a:endParaRPr 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如果输入是一个数组：数组第</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个元素，第</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个元素，第</a:t>
            </a:r>
            <a:r>
              <a:rPr lang="en-US"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个元素，第</a:t>
            </a:r>
            <a:r>
              <a:rPr lang="en-US"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a:t>
            </a:r>
            <a:r>
              <a:rPr lang="zh-CN" altLang="en-US" sz="1600" dirty="0">
                <a:latin typeface="微软雅黑" panose="020B0503020204020204" pitchFamily="34" charset="-122"/>
                <a:ea typeface="微软雅黑" panose="020B0503020204020204" pitchFamily="34" charset="-122"/>
              </a:rPr>
              <a:t>元素</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对于其他数据结构，以类似原则</a:t>
            </a:r>
            <a:r>
              <a:rPr lang="zh-CN" altLang="en-US" sz="1600" dirty="0">
                <a:latin typeface="微软雅黑" panose="020B0503020204020204" pitchFamily="34" charset="-122"/>
                <a:ea typeface="微软雅黑" panose="020B0503020204020204" pitchFamily="34" charset="-122"/>
              </a:rPr>
              <a:t>取值</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4" name="Group 3"/>
          <p:cNvGraphicFramePr/>
          <p:nvPr>
            <p:custDataLst>
              <p:tags r:id="rId1"/>
            </p:custDataLst>
          </p:nvPr>
        </p:nvGraphicFramePr>
        <p:xfrm>
          <a:off x="295129" y="1159398"/>
          <a:ext cx="3496962" cy="2855167"/>
        </p:xfrm>
        <a:graphic>
          <a:graphicData uri="http://schemas.openxmlformats.org/drawingml/2006/table">
            <a:tbl>
              <a:tblPr/>
              <a:tblGrid>
                <a:gridCol w="904591"/>
                <a:gridCol w="2592371"/>
              </a:tblGrid>
              <a:tr h="297180">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Term</a:t>
                      </a:r>
                      <a:endPar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 取值范围</a:t>
                      </a:r>
                      <a:endParaRPr kumimoji="0" lang="en-US" altLang="zh-CN" sz="15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7987">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Bit</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Nibble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Byte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Word</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Kilo</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Mega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Giga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Tera</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 or 1</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0-15  &lt;Half byte&gt;</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0-255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0-65535 or 0-4294967295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1024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1048576</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1073741824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1099511627776</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0" name="组合 9"/>
          <p:cNvGrpSpPr/>
          <p:nvPr/>
        </p:nvGrpSpPr>
        <p:grpSpPr>
          <a:xfrm>
            <a:off x="4164331" y="821188"/>
            <a:ext cx="4496961" cy="3889772"/>
            <a:chOff x="4572000" y="660533"/>
            <a:chExt cx="4496961" cy="3889772"/>
          </a:xfrm>
        </p:grpSpPr>
        <p:graphicFrame>
          <p:nvGraphicFramePr>
            <p:cNvPr id="5" name="Group 3"/>
            <p:cNvGraphicFramePr/>
            <p:nvPr>
              <p:custDataLst>
                <p:tags r:id="rId2"/>
              </p:custDataLst>
            </p:nvPr>
          </p:nvGraphicFramePr>
          <p:xfrm>
            <a:off x="4572000" y="1029865"/>
            <a:ext cx="4496961" cy="3520440"/>
          </p:xfrm>
          <a:graphic>
            <a:graphicData uri="http://schemas.openxmlformats.org/drawingml/2006/table">
              <a:tbl>
                <a:tblPr/>
                <a:tblGrid>
                  <a:gridCol w="1046375"/>
                  <a:gridCol w="1225485"/>
                  <a:gridCol w="1008668"/>
                  <a:gridCol w="1216433"/>
                </a:tblGrid>
                <a:tr h="269534">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Character</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rPr>
                          <a:t>ASCII Value</a:t>
                        </a:r>
                        <a:endParaRPr kumimoji="0" lang="en-US" altLang="zh-CN" sz="15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Character</a:t>
                        </a:r>
                        <a:endPar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 </a:t>
                        </a:r>
                        <a:r>
                          <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rPr>
                          <a:t>ASCII Value</a:t>
                        </a:r>
                        <a:endParaRPr kumimoji="0" lang="en-US" altLang="zh-CN" sz="1500" b="0" i="0" u="none" strike="noStrike" cap="none" normalizeH="0" baseline="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0777">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Null</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Space</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0</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9</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rPr>
                          <a:t>;</a:t>
                        </a:r>
                        <a:endParaRPr kumimoji="0" lang="en-US" altLang="zh-CN" sz="1500" b="0" i="0" u="none" strike="noStrike" cap="none" normalizeH="0" baseline="0" dirty="0">
                          <a:ln>
                            <a:noFill/>
                          </a:ln>
                          <a:solidFill>
                            <a:schemeClr val="folHlink"/>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32</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47</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48</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49</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50</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57</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58</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64</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65</a:t>
                        </a:r>
                        <a:endParaRPr kumimoji="0" lang="en-US" altLang="zh-CN" sz="15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B</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Y</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Z</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a</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b</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y</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z</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rPr>
                          <a:t>{</a:t>
                        </a:r>
                        <a:endParaRPr kumimoji="0" lang="en-US" altLang="zh-CN" sz="1500" b="1" i="0" u="none" strike="noStrike" cap="none" normalizeH="0" baseline="0" dirty="0">
                          <a:ln>
                            <a:noFill/>
                          </a:ln>
                          <a:solidFill>
                            <a:schemeClr val="accent2"/>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66</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89</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90</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91</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96</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97</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98</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121</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122</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rPr>
                          <a:t>123</a:t>
                        </a:r>
                        <a:endParaRPr kumimoji="0" lang="en-US" altLang="zh-CN" sz="1500" b="0" i="0" u="none" strike="noStrike" cap="none" normalizeH="0" baseline="0" dirty="0">
                          <a:ln>
                            <a:noFill/>
                          </a:ln>
                          <a:solidFill>
                            <a:srgbClr val="13BBB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文本框 8"/>
            <p:cNvSpPr txBox="1"/>
            <p:nvPr>
              <p:custDataLst>
                <p:tags r:id="rId3"/>
              </p:custDataLst>
            </p:nvPr>
          </p:nvSpPr>
          <p:spPr>
            <a:xfrm>
              <a:off x="4572000" y="660533"/>
              <a:ext cx="1769882" cy="338554"/>
            </a:xfrm>
            <a:prstGeom prst="rect">
              <a:avLst/>
            </a:prstGeom>
            <a:noFill/>
          </p:spPr>
          <p:txBody>
            <a:bodyPr wrap="square">
              <a:spAutoFit/>
            </a:bodyPr>
            <a:p>
              <a:r>
                <a:rPr kumimoji="1" lang="en-US" altLang="zh-CN" sz="1600" dirty="0">
                  <a:solidFill>
                    <a:srgbClr val="0070C0"/>
                  </a:solidFill>
                  <a:latin typeface="微软雅黑" panose="020B0503020204020204" pitchFamily="34" charset="-122"/>
                  <a:ea typeface="微软雅黑" panose="020B0503020204020204" pitchFamily="34" charset="-122"/>
                </a:rPr>
                <a:t>ASCII Table</a:t>
              </a:r>
              <a:endParaRPr lang="zh-CN" altLang="en-US" sz="1600"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对输入值的边界分析</a:t>
            </a:r>
            <a:r>
              <a:rPr kumimoji="1" lang="zh-CN" altLang="en-US" sz="2400" dirty="0" err="1">
                <a:sym typeface="+mn-ea"/>
              </a:rPr>
              <a:t>分类</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：是否关心无效输入（即规定范围之外的</a:t>
            </a:r>
            <a:r>
              <a:rPr lang="zh-CN" altLang="en-US" sz="2000" dirty="0">
                <a:latin typeface="微软雅黑" panose="020B0503020204020204" pitchFamily="34" charset="-122"/>
                <a:ea typeface="微软雅黑" panose="020B0503020204020204" pitchFamily="34" charset="-122"/>
              </a:rPr>
              <a:t>输入）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：是否考虑错误由多个输入同时取极值</a:t>
            </a:r>
            <a:r>
              <a:rPr lang="zh-CN" altLang="en-US" sz="2000" dirty="0">
                <a:latin typeface="微软雅黑" panose="020B0503020204020204" pitchFamily="34" charset="-122"/>
                <a:ea typeface="微软雅黑" panose="020B0503020204020204" pitchFamily="34" charset="-122"/>
              </a:rPr>
              <a:t>造成</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分为</a:t>
            </a:r>
            <a:r>
              <a:rPr lang="zh-CN" altLang="en-US" sz="2000" dirty="0">
                <a:latin typeface="微软雅黑" panose="020B0503020204020204" pitchFamily="34" charset="-122"/>
                <a:ea typeface="微软雅黑" panose="020B0503020204020204" pitchFamily="34" charset="-122"/>
              </a:rPr>
              <a:t>四类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1.</a:t>
            </a:r>
            <a:r>
              <a:rPr kumimoji="1" lang="zh-CN" altLang="en-US" sz="2400" dirty="0" err="1">
                <a:sym typeface="+mn-ea"/>
              </a:rPr>
              <a:t>普通边界值</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30948"/>
            <a:ext cx="5916295" cy="305625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单缺陷假设，即某些错误发生在一个属性取极值</a:t>
            </a:r>
            <a:r>
              <a:rPr lang="zh-CN" altLang="en-US" sz="1600" dirty="0">
                <a:latin typeface="微软雅黑" panose="020B0503020204020204" pitchFamily="34" charset="-122"/>
                <a:ea typeface="微软雅黑" panose="020B0503020204020204" pitchFamily="34" charset="-122"/>
              </a:rPr>
              <a:t>时</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只考虑输入取有效值的</a:t>
            </a:r>
            <a:r>
              <a:rPr lang="zh-CN" altLang="en-US" sz="1600" dirty="0">
                <a:latin typeface="微软雅黑" panose="020B0503020204020204" pitchFamily="34" charset="-122"/>
                <a:ea typeface="微软雅黑" panose="020B0503020204020204" pitchFamily="34" charset="-122"/>
              </a:rPr>
              <a:t>情况</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以输入值有</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，取值范围分别为</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[c,d]</a:t>
            </a:r>
            <a:r>
              <a:rPr lang="zh-CN" altLang="en-US" sz="1600" dirty="0">
                <a:latin typeface="微软雅黑" panose="020B0503020204020204" pitchFamily="34" charset="-122"/>
                <a:ea typeface="微软雅黑" panose="020B0503020204020204" pitchFamily="34" charset="-122"/>
              </a:rPr>
              <a:t>为例</a:t>
            </a:r>
            <a:endParaRPr lang="zh-CN" altLang="en-US" sz="16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sym typeface="+mn-ea"/>
              </a:rPr>
              <a:t>或者</a:t>
            </a:r>
            <a:r>
              <a:rPr lang="en-US" altLang="zh-CN" sz="1600" dirty="0">
                <a:latin typeface="微软雅黑" panose="020B0503020204020204" pitchFamily="34" charset="-122"/>
                <a:ea typeface="微软雅黑" panose="020B0503020204020204" pitchFamily="34" charset="-122"/>
                <a:sym typeface="+mn-ea"/>
              </a:rPr>
              <a:t>x</a:t>
            </a:r>
            <a:r>
              <a:rPr lang="zh-CN" altLang="en-US" sz="1600" dirty="0">
                <a:latin typeface="微软雅黑" panose="020B0503020204020204" pitchFamily="34" charset="-122"/>
                <a:ea typeface="微软雅黑" panose="020B0503020204020204" pitchFamily="34" charset="-122"/>
                <a:sym typeface="+mn-ea"/>
              </a:rPr>
              <a:t>取极值（或极值附近）而</a:t>
            </a:r>
            <a:r>
              <a:rPr lang="en-US" altLang="zh-CN" sz="1600" dirty="0">
                <a:latin typeface="微软雅黑" panose="020B0503020204020204" pitchFamily="34" charset="-122"/>
                <a:ea typeface="微软雅黑" panose="020B0503020204020204" pitchFamily="34" charset="-122"/>
                <a:sym typeface="+mn-ea"/>
              </a:rPr>
              <a:t>y</a:t>
            </a:r>
            <a:r>
              <a:rPr lang="zh-CN" altLang="en-US" sz="1600" dirty="0">
                <a:latin typeface="微软雅黑" panose="020B0503020204020204" pitchFamily="34" charset="-122"/>
                <a:ea typeface="微软雅黑" panose="020B0503020204020204" pitchFamily="34" charset="-122"/>
                <a:sym typeface="+mn-ea"/>
              </a:rPr>
              <a:t>正常</a:t>
            </a:r>
            <a:endParaRPr lang="zh-CN" altLang="en-US" sz="1600" dirty="0">
              <a:latin typeface="微软雅黑" panose="020B0503020204020204" pitchFamily="34" charset="-122"/>
              <a:ea typeface="微软雅黑" panose="020B0503020204020204" pitchFamily="34" charset="-122"/>
              <a:sym typeface="+mn-ea"/>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sym typeface="+mn-ea"/>
              </a:rPr>
              <a:t>或者</a:t>
            </a:r>
            <a:r>
              <a:rPr lang="en-US" altLang="zh-CN" sz="1600" dirty="0">
                <a:latin typeface="微软雅黑" panose="020B0503020204020204" pitchFamily="34" charset="-122"/>
                <a:ea typeface="微软雅黑" panose="020B0503020204020204" pitchFamily="34" charset="-122"/>
                <a:sym typeface="+mn-ea"/>
              </a:rPr>
              <a:t>y</a:t>
            </a:r>
            <a:r>
              <a:rPr lang="zh-CN" altLang="en-US" sz="1600" dirty="0">
                <a:latin typeface="微软雅黑" panose="020B0503020204020204" pitchFamily="34" charset="-122"/>
                <a:ea typeface="微软雅黑" panose="020B0503020204020204" pitchFamily="34" charset="-122"/>
                <a:sym typeface="+mn-ea"/>
              </a:rPr>
              <a:t>取极值（或极值附近）而</a:t>
            </a:r>
            <a:r>
              <a:rPr lang="en-US" altLang="zh-CN" sz="1600" dirty="0">
                <a:latin typeface="微软雅黑" panose="020B0503020204020204" pitchFamily="34" charset="-122"/>
                <a:ea typeface="微软雅黑" panose="020B0503020204020204" pitchFamily="34" charset="-122"/>
                <a:sym typeface="+mn-ea"/>
              </a:rPr>
              <a:t>x</a:t>
            </a:r>
            <a:r>
              <a:rPr lang="zh-CN" altLang="en-US" sz="1600" dirty="0">
                <a:latin typeface="微软雅黑" panose="020B0503020204020204" pitchFamily="34" charset="-122"/>
                <a:ea typeface="微软雅黑" panose="020B0503020204020204" pitchFamily="34" charset="-122"/>
                <a:sym typeface="+mn-ea"/>
              </a:rPr>
              <a:t>正常</a:t>
            </a:r>
            <a:endParaRPr lang="zh-CN" altLang="en-US" sz="1600" dirty="0">
              <a:latin typeface="微软雅黑" panose="020B0503020204020204" pitchFamily="34" charset="-122"/>
              <a:ea typeface="微软雅黑" panose="020B0503020204020204" pitchFamily="34" charset="-122"/>
              <a:sym typeface="+mn-ea"/>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sym typeface="+mn-ea"/>
              </a:rPr>
              <a:t>或者</a:t>
            </a:r>
            <a:r>
              <a:rPr lang="en-US" altLang="zh-CN" sz="1600" dirty="0">
                <a:latin typeface="微软雅黑" panose="020B0503020204020204" pitchFamily="34" charset="-122"/>
                <a:ea typeface="微软雅黑" panose="020B0503020204020204" pitchFamily="34" charset="-122"/>
                <a:sym typeface="+mn-ea"/>
              </a:rPr>
              <a:t>x</a:t>
            </a:r>
            <a:r>
              <a:rPr lang="zh-CN" altLang="en-US" sz="1600" dirty="0">
                <a:latin typeface="微软雅黑" panose="020B0503020204020204" pitchFamily="34" charset="-122"/>
                <a:ea typeface="微软雅黑" panose="020B0503020204020204" pitchFamily="34" charset="-122"/>
                <a:sym typeface="+mn-ea"/>
              </a:rPr>
              <a:t>和</a:t>
            </a:r>
            <a:r>
              <a:rPr lang="en-US" altLang="zh-CN" sz="1600" dirty="0">
                <a:latin typeface="微软雅黑" panose="020B0503020204020204" pitchFamily="34" charset="-122"/>
                <a:ea typeface="微软雅黑" panose="020B0503020204020204" pitchFamily="34" charset="-122"/>
                <a:sym typeface="+mn-ea"/>
              </a:rPr>
              <a:t>y</a:t>
            </a:r>
            <a:r>
              <a:rPr lang="zh-CN" altLang="en-US" sz="1600" dirty="0">
                <a:latin typeface="微软雅黑" panose="020B0503020204020204" pitchFamily="34" charset="-122"/>
                <a:ea typeface="微软雅黑" panose="020B0503020204020204" pitchFamily="34" charset="-122"/>
                <a:sym typeface="+mn-ea"/>
              </a:rPr>
              <a:t>都取值正常</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注意除了取边界值还取</a:t>
            </a:r>
            <a:r>
              <a:rPr lang="zh-CN" altLang="en-US" sz="1600" dirty="0">
                <a:latin typeface="微软雅黑" panose="020B0503020204020204" pitchFamily="34" charset="-122"/>
                <a:ea typeface="微软雅黑" panose="020B0503020204020204" pitchFamily="34" charset="-122"/>
              </a:rPr>
              <a:t>正常值（中间</a:t>
            </a:r>
            <a:r>
              <a:rPr lang="zh-CN" altLang="en-US" sz="1600" dirty="0">
                <a:latin typeface="微软雅黑" panose="020B0503020204020204" pitchFamily="34" charset="-122"/>
                <a:ea typeface="微软雅黑" panose="020B0503020204020204" pitchFamily="34" charset="-122"/>
              </a:rPr>
              <a:t>值）</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274945" y="2571115"/>
            <a:ext cx="3211830" cy="2143125"/>
          </a:xfrm>
          <a:prstGeom prst="rect">
            <a:avLst/>
          </a:prstGeom>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第</a:t>
            </a:r>
            <a:r>
              <a:rPr lang="zh-CN" altLang="en-US" sz="2400" dirty="0">
                <a:sym typeface="+mn-ea"/>
              </a:rPr>
              <a:t>四章 回顾</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传统软件测试流程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敏捷测试流程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测试学派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软件测试改进</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软件测试标准与规范</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2.</a:t>
            </a:r>
            <a:r>
              <a:rPr kumimoji="1" lang="zh-CN" altLang="en-US" sz="2400" dirty="0" err="1">
                <a:sym typeface="+mn-ea"/>
              </a:rPr>
              <a:t>健壮性</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969453"/>
            <a:ext cx="4298950" cy="1578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单缺陷假设</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输入可以取有效值或</a:t>
            </a:r>
            <a:r>
              <a:rPr lang="zh-CN" altLang="en-US" sz="1600" dirty="0">
                <a:latin typeface="微软雅黑" panose="020B0503020204020204" pitchFamily="34" charset="-122"/>
                <a:ea typeface="微软雅黑" panose="020B0503020204020204" pitchFamily="34" charset="-122"/>
              </a:rPr>
              <a:t>无效值</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以输入值有</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，取值范围分别为</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[c,d]</a:t>
            </a:r>
            <a:r>
              <a:rPr lang="zh-CN" altLang="en-US" sz="1600" dirty="0">
                <a:latin typeface="微软雅黑" panose="020B0503020204020204" pitchFamily="34" charset="-122"/>
                <a:ea typeface="微软雅黑" panose="020B0503020204020204" pitchFamily="34" charset="-122"/>
              </a:rPr>
              <a:t>为例</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274945" y="2571115"/>
            <a:ext cx="3211830" cy="21431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706110" y="3423285"/>
            <a:ext cx="226695" cy="211455"/>
          </a:xfrm>
          <a:prstGeom prst="rect">
            <a:avLst/>
          </a:prstGeom>
        </p:spPr>
      </p:pic>
      <p:pic>
        <p:nvPicPr>
          <p:cNvPr id="7" name="图片 6"/>
          <p:cNvPicPr>
            <a:picLocks noChangeAspect="1"/>
          </p:cNvPicPr>
          <p:nvPr>
            <p:custDataLst>
              <p:tags r:id="rId5"/>
            </p:custDataLst>
          </p:nvPr>
        </p:nvPicPr>
        <p:blipFill>
          <a:blip r:embed="rId4"/>
          <a:stretch>
            <a:fillRect/>
          </a:stretch>
        </p:blipFill>
        <p:spPr>
          <a:xfrm>
            <a:off x="6635115" y="2757170"/>
            <a:ext cx="226695" cy="211455"/>
          </a:xfrm>
          <a:prstGeom prst="rect">
            <a:avLst/>
          </a:prstGeom>
        </p:spPr>
      </p:pic>
      <p:pic>
        <p:nvPicPr>
          <p:cNvPr id="8" name="图片 7"/>
          <p:cNvPicPr>
            <a:picLocks noChangeAspect="1"/>
          </p:cNvPicPr>
          <p:nvPr>
            <p:custDataLst>
              <p:tags r:id="rId6"/>
            </p:custDataLst>
          </p:nvPr>
        </p:nvPicPr>
        <p:blipFill>
          <a:blip r:embed="rId4"/>
          <a:stretch>
            <a:fillRect/>
          </a:stretch>
        </p:blipFill>
        <p:spPr>
          <a:xfrm>
            <a:off x="6635115" y="4037330"/>
            <a:ext cx="226695" cy="211455"/>
          </a:xfrm>
          <a:prstGeom prst="rect">
            <a:avLst/>
          </a:prstGeom>
        </p:spPr>
      </p:pic>
      <p:pic>
        <p:nvPicPr>
          <p:cNvPr id="9" name="图片 8"/>
          <p:cNvPicPr>
            <a:picLocks noChangeAspect="1"/>
          </p:cNvPicPr>
          <p:nvPr>
            <p:custDataLst>
              <p:tags r:id="rId7"/>
            </p:custDataLst>
          </p:nvPr>
        </p:nvPicPr>
        <p:blipFill>
          <a:blip r:embed="rId4"/>
          <a:stretch>
            <a:fillRect/>
          </a:stretch>
        </p:blipFill>
        <p:spPr>
          <a:xfrm>
            <a:off x="7669530" y="3423285"/>
            <a:ext cx="226695" cy="211455"/>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3.</a:t>
            </a:r>
            <a:r>
              <a:rPr kumimoji="1" lang="zh-CN" altLang="en-US" sz="2400" dirty="0" err="1">
                <a:sym typeface="+mn-ea"/>
              </a:rPr>
              <a:t>最坏</a:t>
            </a:r>
            <a:r>
              <a:rPr kumimoji="1" lang="zh-CN" altLang="en-US" sz="2400" dirty="0" err="1">
                <a:sym typeface="+mn-ea"/>
              </a:rPr>
              <a:t>情况测试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154555"/>
            <a:ext cx="5728970" cy="120904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多缺陷假设，即某些错误的出现</a:t>
            </a:r>
            <a:r>
              <a:rPr lang="zh-CN" altLang="en-US" sz="1600" dirty="0">
                <a:latin typeface="微软雅黑" panose="020B0503020204020204" pitchFamily="34" charset="-122"/>
                <a:ea typeface="微软雅黑" panose="020B0503020204020204" pitchFamily="34" charset="-122"/>
              </a:rPr>
              <a:t>需要多个属性</a:t>
            </a:r>
            <a:r>
              <a:rPr lang="zh-CN" altLang="en-US" sz="1600" dirty="0">
                <a:latin typeface="微软雅黑" panose="020B0503020204020204" pitchFamily="34" charset="-122"/>
                <a:ea typeface="微软雅黑" panose="020B0503020204020204" pitchFamily="34" charset="-122"/>
              </a:rPr>
              <a:t>取</a:t>
            </a:r>
            <a:r>
              <a:rPr lang="zh-CN" altLang="en-US" sz="1600" dirty="0">
                <a:latin typeface="微软雅黑" panose="020B0503020204020204" pitchFamily="34" charset="-122"/>
                <a:ea typeface="微软雅黑" panose="020B0503020204020204" pitchFamily="34" charset="-122"/>
              </a:rPr>
              <a:t>极值</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只考虑输入取有效值的情况</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以输入值有</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，取值范围分别为</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[c,d]</a:t>
            </a:r>
            <a:r>
              <a:rPr lang="zh-CN" altLang="en-US" sz="1600" dirty="0">
                <a:latin typeface="微软雅黑" panose="020B0503020204020204" pitchFamily="34" charset="-122"/>
                <a:ea typeface="微软雅黑" panose="020B0503020204020204" pitchFamily="34" charset="-122"/>
              </a:rPr>
              <a:t>为例</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844540" y="2330450"/>
            <a:ext cx="3211830" cy="21431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502400" y="2670810"/>
            <a:ext cx="226695" cy="211455"/>
          </a:xfrm>
          <a:prstGeom prst="rect">
            <a:avLst/>
          </a:prstGeom>
        </p:spPr>
      </p:pic>
      <p:pic>
        <p:nvPicPr>
          <p:cNvPr id="10" name="图片 9"/>
          <p:cNvPicPr>
            <a:picLocks noChangeAspect="1"/>
          </p:cNvPicPr>
          <p:nvPr>
            <p:custDataLst>
              <p:tags r:id="rId5"/>
            </p:custDataLst>
          </p:nvPr>
        </p:nvPicPr>
        <p:blipFill>
          <a:blip r:embed="rId4"/>
          <a:stretch>
            <a:fillRect/>
          </a:stretch>
        </p:blipFill>
        <p:spPr>
          <a:xfrm>
            <a:off x="6502400" y="2836545"/>
            <a:ext cx="226695" cy="211455"/>
          </a:xfrm>
          <a:prstGeom prst="rect">
            <a:avLst/>
          </a:prstGeom>
        </p:spPr>
      </p:pic>
      <p:pic>
        <p:nvPicPr>
          <p:cNvPr id="11" name="图片 10"/>
          <p:cNvPicPr>
            <a:picLocks noChangeAspect="1"/>
          </p:cNvPicPr>
          <p:nvPr>
            <p:custDataLst>
              <p:tags r:id="rId6"/>
            </p:custDataLst>
          </p:nvPr>
        </p:nvPicPr>
        <p:blipFill>
          <a:blip r:embed="rId4"/>
          <a:stretch>
            <a:fillRect/>
          </a:stretch>
        </p:blipFill>
        <p:spPr>
          <a:xfrm>
            <a:off x="6671945" y="2670810"/>
            <a:ext cx="226695" cy="211455"/>
          </a:xfrm>
          <a:prstGeom prst="rect">
            <a:avLst/>
          </a:prstGeom>
        </p:spPr>
      </p:pic>
      <p:pic>
        <p:nvPicPr>
          <p:cNvPr id="12" name="图片 11"/>
          <p:cNvPicPr>
            <a:picLocks noChangeAspect="1"/>
          </p:cNvPicPr>
          <p:nvPr>
            <p:custDataLst>
              <p:tags r:id="rId7"/>
            </p:custDataLst>
          </p:nvPr>
        </p:nvPicPr>
        <p:blipFill>
          <a:blip r:embed="rId4"/>
          <a:stretch>
            <a:fillRect/>
          </a:stretch>
        </p:blipFill>
        <p:spPr>
          <a:xfrm>
            <a:off x="6671945" y="2836545"/>
            <a:ext cx="226695" cy="211455"/>
          </a:xfrm>
          <a:prstGeom prst="rect">
            <a:avLst/>
          </a:prstGeom>
        </p:spPr>
      </p:pic>
      <p:pic>
        <p:nvPicPr>
          <p:cNvPr id="13" name="图片 12"/>
          <p:cNvPicPr>
            <a:picLocks noChangeAspect="1"/>
          </p:cNvPicPr>
          <p:nvPr>
            <p:custDataLst>
              <p:tags r:id="rId8"/>
            </p:custDataLst>
          </p:nvPr>
        </p:nvPicPr>
        <p:blipFill>
          <a:blip r:embed="rId4"/>
          <a:stretch>
            <a:fillRect/>
          </a:stretch>
        </p:blipFill>
        <p:spPr>
          <a:xfrm>
            <a:off x="6459855" y="3484245"/>
            <a:ext cx="226695" cy="211455"/>
          </a:xfrm>
          <a:prstGeom prst="rect">
            <a:avLst/>
          </a:prstGeom>
        </p:spPr>
      </p:pic>
      <p:pic>
        <p:nvPicPr>
          <p:cNvPr id="14" name="图片 13"/>
          <p:cNvPicPr>
            <a:picLocks noChangeAspect="1"/>
          </p:cNvPicPr>
          <p:nvPr>
            <p:custDataLst>
              <p:tags r:id="rId9"/>
            </p:custDataLst>
          </p:nvPr>
        </p:nvPicPr>
        <p:blipFill>
          <a:blip r:embed="rId4"/>
          <a:stretch>
            <a:fillRect/>
          </a:stretch>
        </p:blipFill>
        <p:spPr>
          <a:xfrm>
            <a:off x="6459855" y="3649980"/>
            <a:ext cx="226695" cy="211455"/>
          </a:xfrm>
          <a:prstGeom prst="rect">
            <a:avLst/>
          </a:prstGeom>
        </p:spPr>
      </p:pic>
      <p:pic>
        <p:nvPicPr>
          <p:cNvPr id="15" name="图片 14"/>
          <p:cNvPicPr>
            <a:picLocks noChangeAspect="1"/>
          </p:cNvPicPr>
          <p:nvPr>
            <p:custDataLst>
              <p:tags r:id="rId10"/>
            </p:custDataLst>
          </p:nvPr>
        </p:nvPicPr>
        <p:blipFill>
          <a:blip r:embed="rId4"/>
          <a:stretch>
            <a:fillRect/>
          </a:stretch>
        </p:blipFill>
        <p:spPr>
          <a:xfrm>
            <a:off x="6629400" y="3484245"/>
            <a:ext cx="226695" cy="211455"/>
          </a:xfrm>
          <a:prstGeom prst="rect">
            <a:avLst/>
          </a:prstGeom>
        </p:spPr>
      </p:pic>
      <p:pic>
        <p:nvPicPr>
          <p:cNvPr id="16" name="图片 15"/>
          <p:cNvPicPr>
            <a:picLocks noChangeAspect="1"/>
          </p:cNvPicPr>
          <p:nvPr>
            <p:custDataLst>
              <p:tags r:id="rId11"/>
            </p:custDataLst>
          </p:nvPr>
        </p:nvPicPr>
        <p:blipFill>
          <a:blip r:embed="rId4"/>
          <a:stretch>
            <a:fillRect/>
          </a:stretch>
        </p:blipFill>
        <p:spPr>
          <a:xfrm>
            <a:off x="6629400" y="3649980"/>
            <a:ext cx="226695" cy="211455"/>
          </a:xfrm>
          <a:prstGeom prst="rect">
            <a:avLst/>
          </a:prstGeom>
        </p:spPr>
      </p:pic>
      <p:pic>
        <p:nvPicPr>
          <p:cNvPr id="17" name="图片 16"/>
          <p:cNvPicPr>
            <a:picLocks noChangeAspect="1"/>
          </p:cNvPicPr>
          <p:nvPr>
            <p:custDataLst>
              <p:tags r:id="rId12"/>
            </p:custDataLst>
          </p:nvPr>
        </p:nvPicPr>
        <p:blipFill>
          <a:blip r:embed="rId4"/>
          <a:stretch>
            <a:fillRect/>
          </a:stretch>
        </p:blipFill>
        <p:spPr>
          <a:xfrm>
            <a:off x="7900035" y="2670810"/>
            <a:ext cx="226695" cy="211455"/>
          </a:xfrm>
          <a:prstGeom prst="rect">
            <a:avLst/>
          </a:prstGeom>
        </p:spPr>
      </p:pic>
      <p:pic>
        <p:nvPicPr>
          <p:cNvPr id="18" name="图片 17"/>
          <p:cNvPicPr>
            <a:picLocks noChangeAspect="1"/>
          </p:cNvPicPr>
          <p:nvPr>
            <p:custDataLst>
              <p:tags r:id="rId13"/>
            </p:custDataLst>
          </p:nvPr>
        </p:nvPicPr>
        <p:blipFill>
          <a:blip r:embed="rId4"/>
          <a:stretch>
            <a:fillRect/>
          </a:stretch>
        </p:blipFill>
        <p:spPr>
          <a:xfrm>
            <a:off x="7900035" y="2836545"/>
            <a:ext cx="226695" cy="211455"/>
          </a:xfrm>
          <a:prstGeom prst="rect">
            <a:avLst/>
          </a:prstGeom>
        </p:spPr>
      </p:pic>
      <p:pic>
        <p:nvPicPr>
          <p:cNvPr id="19" name="图片 18"/>
          <p:cNvPicPr>
            <a:picLocks noChangeAspect="1"/>
          </p:cNvPicPr>
          <p:nvPr>
            <p:custDataLst>
              <p:tags r:id="rId14"/>
            </p:custDataLst>
          </p:nvPr>
        </p:nvPicPr>
        <p:blipFill>
          <a:blip r:embed="rId4"/>
          <a:stretch>
            <a:fillRect/>
          </a:stretch>
        </p:blipFill>
        <p:spPr>
          <a:xfrm>
            <a:off x="8069580" y="2670810"/>
            <a:ext cx="226695" cy="211455"/>
          </a:xfrm>
          <a:prstGeom prst="rect">
            <a:avLst/>
          </a:prstGeom>
        </p:spPr>
      </p:pic>
      <p:pic>
        <p:nvPicPr>
          <p:cNvPr id="20" name="图片 19"/>
          <p:cNvPicPr>
            <a:picLocks noChangeAspect="1"/>
          </p:cNvPicPr>
          <p:nvPr>
            <p:custDataLst>
              <p:tags r:id="rId15"/>
            </p:custDataLst>
          </p:nvPr>
        </p:nvPicPr>
        <p:blipFill>
          <a:blip r:embed="rId4"/>
          <a:stretch>
            <a:fillRect/>
          </a:stretch>
        </p:blipFill>
        <p:spPr>
          <a:xfrm>
            <a:off x="8069580" y="2836545"/>
            <a:ext cx="226695" cy="211455"/>
          </a:xfrm>
          <a:prstGeom prst="rect">
            <a:avLst/>
          </a:prstGeom>
        </p:spPr>
      </p:pic>
      <p:pic>
        <p:nvPicPr>
          <p:cNvPr id="21" name="图片 20"/>
          <p:cNvPicPr>
            <a:picLocks noChangeAspect="1"/>
          </p:cNvPicPr>
          <p:nvPr>
            <p:custDataLst>
              <p:tags r:id="rId16"/>
            </p:custDataLst>
          </p:nvPr>
        </p:nvPicPr>
        <p:blipFill>
          <a:blip r:embed="rId4"/>
          <a:stretch>
            <a:fillRect/>
          </a:stretch>
        </p:blipFill>
        <p:spPr>
          <a:xfrm>
            <a:off x="7895590" y="3484245"/>
            <a:ext cx="226695" cy="211455"/>
          </a:xfrm>
          <a:prstGeom prst="rect">
            <a:avLst/>
          </a:prstGeom>
        </p:spPr>
      </p:pic>
      <p:pic>
        <p:nvPicPr>
          <p:cNvPr id="22" name="图片 21"/>
          <p:cNvPicPr>
            <a:picLocks noChangeAspect="1"/>
          </p:cNvPicPr>
          <p:nvPr>
            <p:custDataLst>
              <p:tags r:id="rId17"/>
            </p:custDataLst>
          </p:nvPr>
        </p:nvPicPr>
        <p:blipFill>
          <a:blip r:embed="rId4"/>
          <a:stretch>
            <a:fillRect/>
          </a:stretch>
        </p:blipFill>
        <p:spPr>
          <a:xfrm>
            <a:off x="7895590" y="3649980"/>
            <a:ext cx="226695" cy="211455"/>
          </a:xfrm>
          <a:prstGeom prst="rect">
            <a:avLst/>
          </a:prstGeom>
        </p:spPr>
      </p:pic>
      <p:pic>
        <p:nvPicPr>
          <p:cNvPr id="23" name="图片 22"/>
          <p:cNvPicPr>
            <a:picLocks noChangeAspect="1"/>
          </p:cNvPicPr>
          <p:nvPr>
            <p:custDataLst>
              <p:tags r:id="rId18"/>
            </p:custDataLst>
          </p:nvPr>
        </p:nvPicPr>
        <p:blipFill>
          <a:blip r:embed="rId4"/>
          <a:stretch>
            <a:fillRect/>
          </a:stretch>
        </p:blipFill>
        <p:spPr>
          <a:xfrm>
            <a:off x="8065135" y="3484245"/>
            <a:ext cx="226695" cy="211455"/>
          </a:xfrm>
          <a:prstGeom prst="rect">
            <a:avLst/>
          </a:prstGeom>
        </p:spPr>
      </p:pic>
      <p:pic>
        <p:nvPicPr>
          <p:cNvPr id="24" name="图片 23"/>
          <p:cNvPicPr>
            <a:picLocks noChangeAspect="1"/>
          </p:cNvPicPr>
          <p:nvPr>
            <p:custDataLst>
              <p:tags r:id="rId19"/>
            </p:custDataLst>
          </p:nvPr>
        </p:nvPicPr>
        <p:blipFill>
          <a:blip r:embed="rId4"/>
          <a:stretch>
            <a:fillRect/>
          </a:stretch>
        </p:blipFill>
        <p:spPr>
          <a:xfrm>
            <a:off x="8065135" y="3649980"/>
            <a:ext cx="226695" cy="211455"/>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4.</a:t>
            </a:r>
            <a:r>
              <a:rPr kumimoji="1" lang="zh-CN" altLang="en-US" sz="2400" dirty="0" err="1">
                <a:sym typeface="+mn-ea"/>
              </a:rPr>
              <a:t>健壮最坏</a:t>
            </a:r>
            <a:r>
              <a:rPr kumimoji="1" lang="zh-CN" altLang="en-US" sz="2400" dirty="0" err="1">
                <a:sym typeface="+mn-ea"/>
              </a:rPr>
              <a:t>情况测试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969453"/>
            <a:ext cx="4298950" cy="1578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多缺陷假设</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输入可以取有效值或无效值</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以输入值有</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y</a:t>
            </a:r>
            <a:r>
              <a:rPr lang="zh-CN" altLang="en-US" sz="1600" dirty="0">
                <a:latin typeface="微软雅黑" panose="020B0503020204020204" pitchFamily="34" charset="-122"/>
                <a:ea typeface="微软雅黑" panose="020B0503020204020204" pitchFamily="34" charset="-122"/>
              </a:rPr>
              <a:t>，取值范围分别为</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[c,d]</a:t>
            </a:r>
            <a:r>
              <a:rPr lang="zh-CN" altLang="en-US" sz="1600" dirty="0">
                <a:latin typeface="微软雅黑" panose="020B0503020204020204" pitchFamily="34" charset="-122"/>
                <a:ea typeface="微软雅黑" panose="020B0503020204020204" pitchFamily="34" charset="-122"/>
              </a:rPr>
              <a:t>为例</a:t>
            </a:r>
            <a:endParaRPr lang="zh-CN" altLang="en-US" sz="1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274945" y="2571115"/>
            <a:ext cx="3211830" cy="21431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706110" y="3423285"/>
            <a:ext cx="226695" cy="211455"/>
          </a:xfrm>
          <a:prstGeom prst="rect">
            <a:avLst/>
          </a:prstGeom>
        </p:spPr>
      </p:pic>
      <p:pic>
        <p:nvPicPr>
          <p:cNvPr id="7" name="图片 6"/>
          <p:cNvPicPr>
            <a:picLocks noChangeAspect="1"/>
          </p:cNvPicPr>
          <p:nvPr>
            <p:custDataLst>
              <p:tags r:id="rId5"/>
            </p:custDataLst>
          </p:nvPr>
        </p:nvPicPr>
        <p:blipFill>
          <a:blip r:embed="rId4"/>
          <a:stretch>
            <a:fillRect/>
          </a:stretch>
        </p:blipFill>
        <p:spPr>
          <a:xfrm>
            <a:off x="6635115" y="2757170"/>
            <a:ext cx="226695" cy="211455"/>
          </a:xfrm>
          <a:prstGeom prst="rect">
            <a:avLst/>
          </a:prstGeom>
        </p:spPr>
      </p:pic>
      <p:pic>
        <p:nvPicPr>
          <p:cNvPr id="8" name="图片 7"/>
          <p:cNvPicPr>
            <a:picLocks noChangeAspect="1"/>
          </p:cNvPicPr>
          <p:nvPr>
            <p:custDataLst>
              <p:tags r:id="rId6"/>
            </p:custDataLst>
          </p:nvPr>
        </p:nvPicPr>
        <p:blipFill>
          <a:blip r:embed="rId4"/>
          <a:stretch>
            <a:fillRect/>
          </a:stretch>
        </p:blipFill>
        <p:spPr>
          <a:xfrm>
            <a:off x="6635115" y="4037330"/>
            <a:ext cx="226695" cy="211455"/>
          </a:xfrm>
          <a:prstGeom prst="rect">
            <a:avLst/>
          </a:prstGeom>
        </p:spPr>
      </p:pic>
      <p:pic>
        <p:nvPicPr>
          <p:cNvPr id="9" name="图片 8"/>
          <p:cNvPicPr>
            <a:picLocks noChangeAspect="1"/>
          </p:cNvPicPr>
          <p:nvPr>
            <p:custDataLst>
              <p:tags r:id="rId7"/>
            </p:custDataLst>
          </p:nvPr>
        </p:nvPicPr>
        <p:blipFill>
          <a:blip r:embed="rId4"/>
          <a:stretch>
            <a:fillRect/>
          </a:stretch>
        </p:blipFill>
        <p:spPr>
          <a:xfrm>
            <a:off x="7669530" y="3423285"/>
            <a:ext cx="226695" cy="211455"/>
          </a:xfrm>
          <a:prstGeom prst="rect">
            <a:avLst/>
          </a:prstGeom>
        </p:spPr>
      </p:pic>
      <p:pic>
        <p:nvPicPr>
          <p:cNvPr id="6" name="图片 5"/>
          <p:cNvPicPr>
            <a:picLocks noChangeAspect="1"/>
          </p:cNvPicPr>
          <p:nvPr>
            <p:custDataLst>
              <p:tags r:id="rId8"/>
            </p:custDataLst>
          </p:nvPr>
        </p:nvPicPr>
        <p:blipFill>
          <a:blip r:embed="rId4"/>
          <a:stretch>
            <a:fillRect/>
          </a:stretch>
        </p:blipFill>
        <p:spPr>
          <a:xfrm>
            <a:off x="5932805" y="2911475"/>
            <a:ext cx="226695" cy="211455"/>
          </a:xfrm>
          <a:prstGeom prst="rect">
            <a:avLst/>
          </a:prstGeom>
        </p:spPr>
      </p:pic>
      <p:pic>
        <p:nvPicPr>
          <p:cNvPr id="10" name="图片 9"/>
          <p:cNvPicPr>
            <a:picLocks noChangeAspect="1"/>
          </p:cNvPicPr>
          <p:nvPr>
            <p:custDataLst>
              <p:tags r:id="rId9"/>
            </p:custDataLst>
          </p:nvPr>
        </p:nvPicPr>
        <p:blipFill>
          <a:blip r:embed="rId4"/>
          <a:stretch>
            <a:fillRect/>
          </a:stretch>
        </p:blipFill>
        <p:spPr>
          <a:xfrm>
            <a:off x="5932805" y="3077210"/>
            <a:ext cx="226695" cy="211455"/>
          </a:xfrm>
          <a:prstGeom prst="rect">
            <a:avLst/>
          </a:prstGeom>
        </p:spPr>
      </p:pic>
      <p:pic>
        <p:nvPicPr>
          <p:cNvPr id="11" name="图片 10"/>
          <p:cNvPicPr>
            <a:picLocks noChangeAspect="1"/>
          </p:cNvPicPr>
          <p:nvPr>
            <p:custDataLst>
              <p:tags r:id="rId10"/>
            </p:custDataLst>
          </p:nvPr>
        </p:nvPicPr>
        <p:blipFill>
          <a:blip r:embed="rId4"/>
          <a:stretch>
            <a:fillRect/>
          </a:stretch>
        </p:blipFill>
        <p:spPr>
          <a:xfrm>
            <a:off x="6102350" y="2911475"/>
            <a:ext cx="226695" cy="211455"/>
          </a:xfrm>
          <a:prstGeom prst="rect">
            <a:avLst/>
          </a:prstGeom>
        </p:spPr>
      </p:pic>
      <p:pic>
        <p:nvPicPr>
          <p:cNvPr id="12" name="图片 11"/>
          <p:cNvPicPr>
            <a:picLocks noChangeAspect="1"/>
          </p:cNvPicPr>
          <p:nvPr>
            <p:custDataLst>
              <p:tags r:id="rId11"/>
            </p:custDataLst>
          </p:nvPr>
        </p:nvPicPr>
        <p:blipFill>
          <a:blip r:embed="rId4"/>
          <a:stretch>
            <a:fillRect/>
          </a:stretch>
        </p:blipFill>
        <p:spPr>
          <a:xfrm>
            <a:off x="6102350" y="3077210"/>
            <a:ext cx="226695" cy="211455"/>
          </a:xfrm>
          <a:prstGeom prst="rect">
            <a:avLst/>
          </a:prstGeom>
        </p:spPr>
      </p:pic>
      <p:pic>
        <p:nvPicPr>
          <p:cNvPr id="13" name="图片 12"/>
          <p:cNvPicPr>
            <a:picLocks noChangeAspect="1"/>
          </p:cNvPicPr>
          <p:nvPr>
            <p:custDataLst>
              <p:tags r:id="rId12"/>
            </p:custDataLst>
          </p:nvPr>
        </p:nvPicPr>
        <p:blipFill>
          <a:blip r:embed="rId4"/>
          <a:stretch>
            <a:fillRect/>
          </a:stretch>
        </p:blipFill>
        <p:spPr>
          <a:xfrm>
            <a:off x="5890260" y="3724910"/>
            <a:ext cx="226695" cy="211455"/>
          </a:xfrm>
          <a:prstGeom prst="rect">
            <a:avLst/>
          </a:prstGeom>
        </p:spPr>
      </p:pic>
      <p:pic>
        <p:nvPicPr>
          <p:cNvPr id="14" name="图片 13"/>
          <p:cNvPicPr>
            <a:picLocks noChangeAspect="1"/>
          </p:cNvPicPr>
          <p:nvPr>
            <p:custDataLst>
              <p:tags r:id="rId13"/>
            </p:custDataLst>
          </p:nvPr>
        </p:nvPicPr>
        <p:blipFill>
          <a:blip r:embed="rId4"/>
          <a:stretch>
            <a:fillRect/>
          </a:stretch>
        </p:blipFill>
        <p:spPr>
          <a:xfrm>
            <a:off x="5890260" y="3890645"/>
            <a:ext cx="226695" cy="211455"/>
          </a:xfrm>
          <a:prstGeom prst="rect">
            <a:avLst/>
          </a:prstGeom>
        </p:spPr>
      </p:pic>
      <p:pic>
        <p:nvPicPr>
          <p:cNvPr id="15" name="图片 14"/>
          <p:cNvPicPr>
            <a:picLocks noChangeAspect="1"/>
          </p:cNvPicPr>
          <p:nvPr>
            <p:custDataLst>
              <p:tags r:id="rId14"/>
            </p:custDataLst>
          </p:nvPr>
        </p:nvPicPr>
        <p:blipFill>
          <a:blip r:embed="rId4"/>
          <a:stretch>
            <a:fillRect/>
          </a:stretch>
        </p:blipFill>
        <p:spPr>
          <a:xfrm>
            <a:off x="6059805" y="3724910"/>
            <a:ext cx="226695" cy="211455"/>
          </a:xfrm>
          <a:prstGeom prst="rect">
            <a:avLst/>
          </a:prstGeom>
        </p:spPr>
      </p:pic>
      <p:pic>
        <p:nvPicPr>
          <p:cNvPr id="16" name="图片 15"/>
          <p:cNvPicPr>
            <a:picLocks noChangeAspect="1"/>
          </p:cNvPicPr>
          <p:nvPr>
            <p:custDataLst>
              <p:tags r:id="rId15"/>
            </p:custDataLst>
          </p:nvPr>
        </p:nvPicPr>
        <p:blipFill>
          <a:blip r:embed="rId4"/>
          <a:stretch>
            <a:fillRect/>
          </a:stretch>
        </p:blipFill>
        <p:spPr>
          <a:xfrm>
            <a:off x="6059805" y="3890645"/>
            <a:ext cx="226695" cy="211455"/>
          </a:xfrm>
          <a:prstGeom prst="rect">
            <a:avLst/>
          </a:prstGeom>
        </p:spPr>
      </p:pic>
      <p:pic>
        <p:nvPicPr>
          <p:cNvPr id="17" name="图片 16"/>
          <p:cNvPicPr>
            <a:picLocks noChangeAspect="1"/>
          </p:cNvPicPr>
          <p:nvPr>
            <p:custDataLst>
              <p:tags r:id="rId16"/>
            </p:custDataLst>
          </p:nvPr>
        </p:nvPicPr>
        <p:blipFill>
          <a:blip r:embed="rId4"/>
          <a:stretch>
            <a:fillRect/>
          </a:stretch>
        </p:blipFill>
        <p:spPr>
          <a:xfrm>
            <a:off x="7330440" y="2911475"/>
            <a:ext cx="226695" cy="211455"/>
          </a:xfrm>
          <a:prstGeom prst="rect">
            <a:avLst/>
          </a:prstGeom>
        </p:spPr>
      </p:pic>
      <p:pic>
        <p:nvPicPr>
          <p:cNvPr id="18" name="图片 17"/>
          <p:cNvPicPr>
            <a:picLocks noChangeAspect="1"/>
          </p:cNvPicPr>
          <p:nvPr>
            <p:custDataLst>
              <p:tags r:id="rId17"/>
            </p:custDataLst>
          </p:nvPr>
        </p:nvPicPr>
        <p:blipFill>
          <a:blip r:embed="rId4"/>
          <a:stretch>
            <a:fillRect/>
          </a:stretch>
        </p:blipFill>
        <p:spPr>
          <a:xfrm>
            <a:off x="7330440" y="3077210"/>
            <a:ext cx="226695" cy="211455"/>
          </a:xfrm>
          <a:prstGeom prst="rect">
            <a:avLst/>
          </a:prstGeom>
        </p:spPr>
      </p:pic>
      <p:pic>
        <p:nvPicPr>
          <p:cNvPr id="19" name="图片 18"/>
          <p:cNvPicPr>
            <a:picLocks noChangeAspect="1"/>
          </p:cNvPicPr>
          <p:nvPr>
            <p:custDataLst>
              <p:tags r:id="rId18"/>
            </p:custDataLst>
          </p:nvPr>
        </p:nvPicPr>
        <p:blipFill>
          <a:blip r:embed="rId4"/>
          <a:stretch>
            <a:fillRect/>
          </a:stretch>
        </p:blipFill>
        <p:spPr>
          <a:xfrm>
            <a:off x="7499985" y="2911475"/>
            <a:ext cx="226695" cy="211455"/>
          </a:xfrm>
          <a:prstGeom prst="rect">
            <a:avLst/>
          </a:prstGeom>
        </p:spPr>
      </p:pic>
      <p:pic>
        <p:nvPicPr>
          <p:cNvPr id="20" name="图片 19"/>
          <p:cNvPicPr>
            <a:picLocks noChangeAspect="1"/>
          </p:cNvPicPr>
          <p:nvPr>
            <p:custDataLst>
              <p:tags r:id="rId19"/>
            </p:custDataLst>
          </p:nvPr>
        </p:nvPicPr>
        <p:blipFill>
          <a:blip r:embed="rId4"/>
          <a:stretch>
            <a:fillRect/>
          </a:stretch>
        </p:blipFill>
        <p:spPr>
          <a:xfrm>
            <a:off x="7499985" y="3077210"/>
            <a:ext cx="226695" cy="211455"/>
          </a:xfrm>
          <a:prstGeom prst="rect">
            <a:avLst/>
          </a:prstGeom>
        </p:spPr>
      </p:pic>
      <p:pic>
        <p:nvPicPr>
          <p:cNvPr id="21" name="图片 20"/>
          <p:cNvPicPr>
            <a:picLocks noChangeAspect="1"/>
          </p:cNvPicPr>
          <p:nvPr>
            <p:custDataLst>
              <p:tags r:id="rId20"/>
            </p:custDataLst>
          </p:nvPr>
        </p:nvPicPr>
        <p:blipFill>
          <a:blip r:embed="rId4"/>
          <a:stretch>
            <a:fillRect/>
          </a:stretch>
        </p:blipFill>
        <p:spPr>
          <a:xfrm>
            <a:off x="7325995" y="3724910"/>
            <a:ext cx="226695" cy="211455"/>
          </a:xfrm>
          <a:prstGeom prst="rect">
            <a:avLst/>
          </a:prstGeom>
        </p:spPr>
      </p:pic>
      <p:pic>
        <p:nvPicPr>
          <p:cNvPr id="22" name="图片 21"/>
          <p:cNvPicPr>
            <a:picLocks noChangeAspect="1"/>
          </p:cNvPicPr>
          <p:nvPr>
            <p:custDataLst>
              <p:tags r:id="rId21"/>
            </p:custDataLst>
          </p:nvPr>
        </p:nvPicPr>
        <p:blipFill>
          <a:blip r:embed="rId4"/>
          <a:stretch>
            <a:fillRect/>
          </a:stretch>
        </p:blipFill>
        <p:spPr>
          <a:xfrm>
            <a:off x="7325995" y="3890645"/>
            <a:ext cx="226695" cy="211455"/>
          </a:xfrm>
          <a:prstGeom prst="rect">
            <a:avLst/>
          </a:prstGeom>
        </p:spPr>
      </p:pic>
      <p:pic>
        <p:nvPicPr>
          <p:cNvPr id="23" name="图片 22"/>
          <p:cNvPicPr>
            <a:picLocks noChangeAspect="1"/>
          </p:cNvPicPr>
          <p:nvPr>
            <p:custDataLst>
              <p:tags r:id="rId22"/>
            </p:custDataLst>
          </p:nvPr>
        </p:nvPicPr>
        <p:blipFill>
          <a:blip r:embed="rId4"/>
          <a:stretch>
            <a:fillRect/>
          </a:stretch>
        </p:blipFill>
        <p:spPr>
          <a:xfrm>
            <a:off x="7495540" y="3724910"/>
            <a:ext cx="226695" cy="211455"/>
          </a:xfrm>
          <a:prstGeom prst="rect">
            <a:avLst/>
          </a:prstGeom>
        </p:spPr>
      </p:pic>
      <p:pic>
        <p:nvPicPr>
          <p:cNvPr id="24" name="图片 23"/>
          <p:cNvPicPr>
            <a:picLocks noChangeAspect="1"/>
          </p:cNvPicPr>
          <p:nvPr>
            <p:custDataLst>
              <p:tags r:id="rId23"/>
            </p:custDataLst>
          </p:nvPr>
        </p:nvPicPr>
        <p:blipFill>
          <a:blip r:embed="rId4"/>
          <a:stretch>
            <a:fillRect/>
          </a:stretch>
        </p:blipFill>
        <p:spPr>
          <a:xfrm>
            <a:off x="7495540" y="3890645"/>
            <a:ext cx="226695" cy="211455"/>
          </a:xfrm>
          <a:prstGeom prst="rect">
            <a:avLst/>
          </a:prstGeom>
        </p:spPr>
      </p:pic>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例子：佣金</a:t>
            </a:r>
            <a:r>
              <a:rPr kumimoji="1" lang="zh-CN" altLang="en-US" sz="2400" dirty="0" err="1">
                <a:sym typeface="+mn-ea"/>
              </a:rPr>
              <a:t>问题</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15720"/>
            <a:ext cx="7976235" cy="351282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一个商店销售机器人。根据销量获得</a:t>
            </a:r>
            <a:r>
              <a:rPr lang="zh-CN" altLang="en-US" sz="1600" dirty="0">
                <a:latin typeface="微软雅黑" panose="020B0503020204020204" pitchFamily="34" charset="-122"/>
                <a:ea typeface="微软雅黑" panose="020B0503020204020204" pitchFamily="34" charset="-122"/>
              </a:rPr>
              <a:t>佣金</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机器人包含三个部分：主控模块、通信模块和执行</a:t>
            </a:r>
            <a:r>
              <a:rPr lang="zh-CN" altLang="en-US" sz="1600" dirty="0">
                <a:latin typeface="微软雅黑" panose="020B0503020204020204" pitchFamily="34" charset="-122"/>
                <a:ea typeface="微软雅黑" panose="020B0503020204020204" pitchFamily="34" charset="-122"/>
              </a:rPr>
              <a:t>模块</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每个月这三个模块都至少销售</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个</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每个月</a:t>
            </a:r>
            <a:r>
              <a:rPr lang="zh-CN" altLang="en-US" sz="1600" dirty="0">
                <a:latin typeface="微软雅黑" panose="020B0503020204020204" pitchFamily="34" charset="-122"/>
                <a:ea typeface="微软雅黑" panose="020B0503020204020204" pitchFamily="34" charset="-122"/>
              </a:rPr>
              <a:t>允许卖出的主控模块最多</a:t>
            </a:r>
            <a:r>
              <a:rPr lang="en-US" altLang="zh-CN" sz="1600" dirty="0">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个，通信模块最多</a:t>
            </a:r>
            <a:r>
              <a:rPr lang="en-US" altLang="zh-CN" sz="1600" dirty="0">
                <a:latin typeface="微软雅黑" panose="020B0503020204020204" pitchFamily="34" charset="-122"/>
                <a:ea typeface="微软雅黑" panose="020B0503020204020204" pitchFamily="34" charset="-122"/>
              </a:rPr>
              <a:t>90</a:t>
            </a:r>
            <a:r>
              <a:rPr lang="zh-CN" altLang="en-US" sz="1600" dirty="0">
                <a:latin typeface="微软雅黑" panose="020B0503020204020204" pitchFamily="34" charset="-122"/>
                <a:ea typeface="微软雅黑" panose="020B0503020204020204" pitchFamily="34" charset="-122"/>
              </a:rPr>
              <a:t>个，执行模块最多</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个</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主控模块、通信模块和执行模块的价格分别为</a:t>
            </a:r>
            <a:r>
              <a:rPr lang="en-US" altLang="zh-CN" sz="1600" dirty="0">
                <a:latin typeface="微软雅黑" panose="020B0503020204020204" pitchFamily="34" charset="-122"/>
                <a:ea typeface="微软雅黑" panose="020B0503020204020204" pitchFamily="34" charset="-122"/>
              </a:rPr>
              <a:t>90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rPr>
              <a:t>元</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佣金计算方法：每月销量</a:t>
            </a:r>
            <a:r>
              <a:rPr lang="en-US" altLang="zh-CN" sz="1600" dirty="0">
                <a:latin typeface="微软雅黑" panose="020B0503020204020204" pitchFamily="34" charset="-122"/>
                <a:ea typeface="微软雅黑" panose="020B0503020204020204" pitchFamily="34" charset="-122"/>
              </a:rPr>
              <a:t>&lt;=1000</a:t>
            </a:r>
            <a:r>
              <a:rPr lang="zh-CN" altLang="en-US" sz="1600" dirty="0">
                <a:latin typeface="微软雅黑" panose="020B0503020204020204" pitchFamily="34" charset="-122"/>
                <a:ea typeface="微软雅黑" panose="020B0503020204020204" pitchFamily="34" charset="-122"/>
              </a:rPr>
              <a:t>的部分佣金为</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&gt;1000</a:t>
            </a:r>
            <a:r>
              <a:rPr lang="zh-CN" altLang="en-US" sz="1600" dirty="0">
                <a:latin typeface="微软雅黑" panose="020B0503020204020204" pitchFamily="34" charset="-122"/>
                <a:ea typeface="微软雅黑" panose="020B0503020204020204" pitchFamily="34" charset="-122"/>
              </a:rPr>
              <a:t>且</a:t>
            </a:r>
            <a:r>
              <a:rPr lang="en-US" altLang="zh-CN" sz="1600" dirty="0">
                <a:latin typeface="微软雅黑" panose="020B0503020204020204" pitchFamily="34" charset="-122"/>
                <a:ea typeface="微软雅黑" panose="020B0503020204020204" pitchFamily="34" charset="-122"/>
              </a:rPr>
              <a:t>&lt;=2400</a:t>
            </a:r>
            <a:r>
              <a:rPr lang="zh-CN" altLang="en-US" sz="1600" dirty="0">
                <a:latin typeface="微软雅黑" panose="020B0503020204020204" pitchFamily="34" charset="-122"/>
                <a:ea typeface="微软雅黑" panose="020B0503020204020204" pitchFamily="34" charset="-122"/>
              </a:rPr>
              <a:t>的部分佣金为</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&gt;2400</a:t>
            </a:r>
            <a:r>
              <a:rPr lang="zh-CN" altLang="en-US" sz="1600" dirty="0">
                <a:latin typeface="微软雅黑" panose="020B0503020204020204" pitchFamily="34" charset="-122"/>
                <a:ea typeface="微软雅黑" panose="020B0503020204020204" pitchFamily="34" charset="-122"/>
              </a:rPr>
              <a:t>的部分佣金为</a:t>
            </a:r>
            <a:r>
              <a:rPr lang="en-US" altLang="zh-CN" sz="1600" dirty="0">
                <a:latin typeface="微软雅黑" panose="020B0503020204020204" pitchFamily="34" charset="-122"/>
                <a:ea typeface="微软雅黑" panose="020B0503020204020204" pitchFamily="34" charset="-122"/>
              </a:rPr>
              <a:t>20%</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3" name="根据分享大纲以及讲义开头列写的学习要点，依次开始深入讲解。"/>
          <p:cNvSpPr txBox="1"/>
          <p:nvPr/>
        </p:nvSpPr>
        <p:spPr>
          <a:xfrm>
            <a:off x="358140" y="1315720"/>
            <a:ext cx="3315970" cy="46228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普通边界测试的测试用例</a:t>
            </a:r>
            <a:r>
              <a:rPr lang="zh-CN" altLang="en-US" sz="1600" dirty="0">
                <a:latin typeface="微软雅黑" panose="020B0503020204020204" pitchFamily="34" charset="-122"/>
                <a:ea typeface="微软雅黑" panose="020B0503020204020204" pitchFamily="34" charset="-122"/>
              </a:rPr>
              <a:t>如下：</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3749675" y="751205"/>
          <a:ext cx="4655820" cy="4563110"/>
        </p:xfrm>
        <a:graphic>
          <a:graphicData uri="http://schemas.openxmlformats.org/drawingml/2006/table">
            <a:tbl>
              <a:tblPr firstRow="1" bandRow="1">
                <a:tableStyleId>{5C22544A-7EE6-4342-B048-85BDC9FD1C3A}</a:tableStyleId>
              </a:tblPr>
              <a:tblGrid>
                <a:gridCol w="775970"/>
                <a:gridCol w="775970"/>
                <a:gridCol w="775970"/>
                <a:gridCol w="775970"/>
                <a:gridCol w="775970"/>
                <a:gridCol w="775970"/>
              </a:tblGrid>
              <a:tr h="402590">
                <a:tc>
                  <a:txBody>
                    <a:bodyPr/>
                    <a:p>
                      <a:pPr>
                        <a:buNone/>
                      </a:pPr>
                      <a:r>
                        <a:rPr lang="zh-CN" altLang="en-US"/>
                        <a:t>编号</a:t>
                      </a:r>
                      <a:endParaRPr lang="zh-CN" altLang="en-US"/>
                    </a:p>
                  </a:txBody>
                  <a:tcPr/>
                </a:tc>
                <a:tc>
                  <a:txBody>
                    <a:bodyPr/>
                    <a:p>
                      <a:pPr>
                        <a:buNone/>
                      </a:pPr>
                      <a:r>
                        <a:rPr lang="zh-CN" altLang="en-US"/>
                        <a:t>控制</a:t>
                      </a:r>
                      <a:endParaRPr lang="zh-CN" altLang="en-US"/>
                    </a:p>
                  </a:txBody>
                  <a:tcPr/>
                </a:tc>
                <a:tc>
                  <a:txBody>
                    <a:bodyPr/>
                    <a:p>
                      <a:pPr>
                        <a:buNone/>
                      </a:pPr>
                      <a:r>
                        <a:rPr lang="zh-CN" altLang="en-US"/>
                        <a:t>通信</a:t>
                      </a:r>
                      <a:endParaRPr lang="zh-CN" altLang="en-US"/>
                    </a:p>
                  </a:txBody>
                  <a:tcPr/>
                </a:tc>
                <a:tc>
                  <a:txBody>
                    <a:bodyPr/>
                    <a:p>
                      <a:pPr>
                        <a:buNone/>
                      </a:pPr>
                      <a:r>
                        <a:rPr lang="zh-CN" altLang="en-US"/>
                        <a:t>执行</a:t>
                      </a:r>
                      <a:endParaRPr lang="zh-CN" altLang="en-US"/>
                    </a:p>
                  </a:txBody>
                  <a:tcPr/>
                </a:tc>
                <a:tc>
                  <a:txBody>
                    <a:bodyPr/>
                    <a:p>
                      <a:pPr>
                        <a:buNone/>
                      </a:pPr>
                      <a:r>
                        <a:rPr lang="zh-CN" altLang="en-US"/>
                        <a:t>销售</a:t>
                      </a:r>
                      <a:r>
                        <a:rPr lang="zh-CN" altLang="en-US"/>
                        <a:t>额</a:t>
                      </a:r>
                      <a:endParaRPr lang="zh-CN" altLang="en-US"/>
                    </a:p>
                  </a:txBody>
                  <a:tcPr/>
                </a:tc>
                <a:tc>
                  <a:txBody>
                    <a:bodyPr/>
                    <a:p>
                      <a:pPr>
                        <a:buNone/>
                      </a:pPr>
                      <a:r>
                        <a:rPr lang="zh-CN" altLang="en-US"/>
                        <a:t>佣金</a:t>
                      </a:r>
                      <a:endParaRPr lang="zh-CN" altLang="en-US"/>
                    </a:p>
                  </a:txBody>
                  <a:tcPr/>
                </a:tc>
              </a:tr>
              <a:tr h="297180">
                <a:tc>
                  <a:txBody>
                    <a:bodyPr/>
                    <a:p>
                      <a:pPr>
                        <a:buNone/>
                      </a:pPr>
                      <a:r>
                        <a:rPr lang="en-US" altLang="zh-CN"/>
                        <a:t>1</a:t>
                      </a:r>
                      <a:endParaRPr lang="en-US" altLang="zh-CN"/>
                    </a:p>
                  </a:txBody>
                  <a:tcPr/>
                </a:tc>
                <a:tc>
                  <a:txBody>
                    <a:bodyPr/>
                    <a:p>
                      <a:pPr>
                        <a:buNone/>
                      </a:pPr>
                      <a:r>
                        <a:rPr lang="en-US" altLang="zh-CN"/>
                        <a:t>40</a:t>
                      </a:r>
                      <a:endParaRPr lang="en-US" altLang="zh-CN"/>
                    </a:p>
                  </a:txBody>
                  <a:tcPr/>
                </a:tc>
                <a:tc>
                  <a:txBody>
                    <a:bodyPr/>
                    <a:p>
                      <a:pPr>
                        <a:buNone/>
                      </a:pPr>
                      <a:r>
                        <a:rPr lang="en-US" altLang="zh-CN"/>
                        <a:t>45</a:t>
                      </a:r>
                      <a:endParaRPr lang="en-US" altLang="zh-CN"/>
                    </a:p>
                  </a:txBody>
                  <a:tcPr/>
                </a:tc>
                <a:tc>
                  <a:txBody>
                    <a:bodyPr/>
                    <a:p>
                      <a:pPr>
                        <a:buNone/>
                      </a:pPr>
                      <a:r>
                        <a:rPr lang="en-US" altLang="zh-CN"/>
                        <a:t>1</a:t>
                      </a:r>
                      <a:endParaRPr lang="en-US" altLang="zh-CN"/>
                    </a:p>
                  </a:txBody>
                  <a:tcPr/>
                </a:tc>
                <a:tc>
                  <a:txBody>
                    <a:bodyPr/>
                    <a:p>
                      <a:pPr>
                        <a:buNone/>
                      </a:pPr>
                      <a:r>
                        <a:rPr lang="en-US" altLang="zh-CN"/>
                        <a:t>6350</a:t>
                      </a:r>
                      <a:endParaRPr lang="en-US" altLang="zh-CN"/>
                    </a:p>
                  </a:txBody>
                  <a:tcPr/>
                </a:tc>
                <a:tc>
                  <a:txBody>
                    <a:bodyPr/>
                    <a:p>
                      <a:pPr>
                        <a:buNone/>
                      </a:pPr>
                      <a:r>
                        <a:rPr lang="en-US" altLang="zh-CN"/>
                        <a:t>1100</a:t>
                      </a:r>
                      <a:endParaRPr lang="en-US" altLang="zh-CN"/>
                    </a:p>
                  </a:txBody>
                  <a:tcPr/>
                </a:tc>
              </a:tr>
              <a:tr h="297180">
                <a:tc>
                  <a:txBody>
                    <a:bodyPr/>
                    <a:p>
                      <a:pPr>
                        <a:buNone/>
                      </a:pPr>
                      <a:r>
                        <a:rPr lang="en-US" altLang="zh-CN"/>
                        <a:t>2</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sz="1350">
                          <a:sym typeface="+mn-ea"/>
                        </a:rPr>
                        <a:t>45</a:t>
                      </a:r>
                      <a:endParaRPr lang="zh-CN" altLang="en-US"/>
                    </a:p>
                  </a:txBody>
                  <a:tcPr/>
                </a:tc>
                <a:tc>
                  <a:txBody>
                    <a:bodyPr/>
                    <a:p>
                      <a:pPr>
                        <a:buNone/>
                      </a:pPr>
                      <a:r>
                        <a:rPr lang="en-US" altLang="zh-CN"/>
                        <a:t>2</a:t>
                      </a:r>
                      <a:endParaRPr lang="en-US" altLang="zh-CN"/>
                    </a:p>
                  </a:txBody>
                  <a:tcPr/>
                </a:tc>
                <a:tc>
                  <a:txBody>
                    <a:bodyPr/>
                    <a:p>
                      <a:pPr>
                        <a:buNone/>
                      </a:pPr>
                      <a:r>
                        <a:rPr lang="en-US" altLang="zh-CN"/>
                        <a:t>6400</a:t>
                      </a:r>
                      <a:endParaRPr lang="en-US" altLang="zh-CN"/>
                    </a:p>
                  </a:txBody>
                  <a:tcPr/>
                </a:tc>
                <a:tc>
                  <a:txBody>
                    <a:bodyPr/>
                    <a:p>
                      <a:pPr>
                        <a:buNone/>
                      </a:pPr>
                      <a:r>
                        <a:rPr lang="en-US" altLang="zh-CN"/>
                        <a:t>1100</a:t>
                      </a:r>
                      <a:endParaRPr lang="en-US" altLang="zh-CN"/>
                    </a:p>
                  </a:txBody>
                  <a:tcPr/>
                </a:tc>
              </a:tr>
              <a:tr h="297180">
                <a:tc>
                  <a:txBody>
                    <a:bodyPr/>
                    <a:p>
                      <a:pPr>
                        <a:buNone/>
                      </a:pPr>
                      <a:r>
                        <a:rPr lang="en-US" altLang="zh-CN"/>
                        <a:t>3</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sz="1350">
                          <a:sym typeface="+mn-ea"/>
                        </a:rPr>
                        <a:t>45</a:t>
                      </a:r>
                      <a:endParaRPr lang="zh-CN" altLang="en-US"/>
                    </a:p>
                  </a:txBody>
                  <a:tcPr/>
                </a:tc>
                <a:tc>
                  <a:txBody>
                    <a:bodyPr/>
                    <a:p>
                      <a:pPr>
                        <a:buNone/>
                      </a:pPr>
                      <a:r>
                        <a:rPr lang="en-US" altLang="zh-CN"/>
                        <a:t>50</a:t>
                      </a:r>
                      <a:endParaRPr lang="en-US" altLang="zh-CN"/>
                    </a:p>
                  </a:txBody>
                  <a:tcPr/>
                </a:tc>
                <a:tc>
                  <a:txBody>
                    <a:bodyPr/>
                    <a:p>
                      <a:pPr>
                        <a:buNone/>
                      </a:pPr>
                      <a:r>
                        <a:rPr lang="en-US" altLang="zh-CN"/>
                        <a:t>8800</a:t>
                      </a:r>
                      <a:endParaRPr lang="en-US" altLang="zh-CN"/>
                    </a:p>
                  </a:txBody>
                  <a:tcPr/>
                </a:tc>
                <a:tc>
                  <a:txBody>
                    <a:bodyPr/>
                    <a:p>
                      <a:pPr>
                        <a:buNone/>
                      </a:pPr>
                      <a:r>
                        <a:rPr lang="en-US" altLang="zh-CN"/>
                        <a:t>1590</a:t>
                      </a:r>
                      <a:endParaRPr lang="en-US" altLang="zh-CN"/>
                    </a:p>
                  </a:txBody>
                  <a:tcPr/>
                </a:tc>
              </a:tr>
              <a:tr h="297180">
                <a:tc>
                  <a:txBody>
                    <a:bodyPr/>
                    <a:p>
                      <a:pPr>
                        <a:buNone/>
                      </a:pPr>
                      <a:r>
                        <a:rPr lang="en-US" altLang="zh-CN"/>
                        <a:t>4</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sz="1350">
                          <a:sym typeface="+mn-ea"/>
                        </a:rPr>
                        <a:t>45</a:t>
                      </a:r>
                      <a:endParaRPr lang="zh-CN" altLang="en-US"/>
                    </a:p>
                  </a:txBody>
                  <a:tcPr/>
                </a:tc>
                <a:tc>
                  <a:txBody>
                    <a:bodyPr/>
                    <a:p>
                      <a:pPr>
                        <a:buNone/>
                      </a:pPr>
                      <a:r>
                        <a:rPr lang="en-US" altLang="zh-CN"/>
                        <a:t>99</a:t>
                      </a:r>
                      <a:endParaRPr lang="en-US" altLang="zh-CN"/>
                    </a:p>
                  </a:txBody>
                  <a:tcPr/>
                </a:tc>
                <a:tc>
                  <a:txBody>
                    <a:bodyPr/>
                    <a:p>
                      <a:pPr>
                        <a:buNone/>
                      </a:pPr>
                      <a:r>
                        <a:rPr lang="en-US" altLang="zh-CN"/>
                        <a:t>11250</a:t>
                      </a:r>
                      <a:endParaRPr lang="en-US" altLang="zh-CN"/>
                    </a:p>
                  </a:txBody>
                  <a:tcPr/>
                </a:tc>
                <a:tc>
                  <a:txBody>
                    <a:bodyPr/>
                    <a:p>
                      <a:pPr>
                        <a:buNone/>
                      </a:pPr>
                      <a:r>
                        <a:rPr lang="en-US" altLang="zh-CN"/>
                        <a:t>2080</a:t>
                      </a:r>
                      <a:endParaRPr lang="en-US" altLang="zh-CN"/>
                    </a:p>
                  </a:txBody>
                  <a:tcPr/>
                </a:tc>
              </a:tr>
              <a:tr h="297180">
                <a:tc>
                  <a:txBody>
                    <a:bodyPr/>
                    <a:p>
                      <a:pPr>
                        <a:buNone/>
                      </a:pPr>
                      <a:r>
                        <a:rPr lang="en-US" altLang="zh-CN"/>
                        <a:t>5</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sz="1350">
                          <a:sym typeface="+mn-ea"/>
                        </a:rPr>
                        <a:t>45</a:t>
                      </a:r>
                      <a:endParaRPr lang="zh-CN" altLang="en-US"/>
                    </a:p>
                  </a:txBody>
                  <a:tcPr/>
                </a:tc>
                <a:tc>
                  <a:txBody>
                    <a:bodyPr/>
                    <a:p>
                      <a:pPr>
                        <a:buNone/>
                      </a:pPr>
                      <a:r>
                        <a:rPr lang="en-US" altLang="zh-CN"/>
                        <a:t>100</a:t>
                      </a:r>
                      <a:endParaRPr lang="en-US" altLang="zh-CN"/>
                    </a:p>
                  </a:txBody>
                  <a:tcPr/>
                </a:tc>
                <a:tc>
                  <a:txBody>
                    <a:bodyPr/>
                    <a:p>
                      <a:pPr>
                        <a:buNone/>
                      </a:pPr>
                      <a:r>
                        <a:rPr lang="en-US" altLang="zh-CN"/>
                        <a:t>11300</a:t>
                      </a:r>
                      <a:endParaRPr lang="en-US" altLang="zh-CN"/>
                    </a:p>
                  </a:txBody>
                  <a:tcPr/>
                </a:tc>
                <a:tc>
                  <a:txBody>
                    <a:bodyPr/>
                    <a:p>
                      <a:pPr>
                        <a:buNone/>
                      </a:pPr>
                      <a:r>
                        <a:rPr lang="en-US" altLang="zh-CN"/>
                        <a:t>2090</a:t>
                      </a:r>
                      <a:endParaRPr lang="en-US" altLang="zh-CN"/>
                    </a:p>
                  </a:txBody>
                  <a:tcPr/>
                </a:tc>
              </a:tr>
              <a:tr h="297180">
                <a:tc>
                  <a:txBody>
                    <a:bodyPr/>
                    <a:p>
                      <a:pPr>
                        <a:buNone/>
                      </a:pPr>
                      <a:r>
                        <a:rPr lang="en-US" altLang="zh-CN"/>
                        <a:t>6</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a:t>1</a:t>
                      </a:r>
                      <a:endParaRPr lang="en-US" altLang="zh-CN"/>
                    </a:p>
                  </a:txBody>
                  <a:tcPr/>
                </a:tc>
                <a:tc>
                  <a:txBody>
                    <a:bodyPr/>
                    <a:p>
                      <a:pPr>
                        <a:buNone/>
                      </a:pPr>
                      <a:r>
                        <a:rPr lang="en-US" altLang="zh-CN"/>
                        <a:t>50</a:t>
                      </a:r>
                      <a:endParaRPr lang="en-US" altLang="zh-CN"/>
                    </a:p>
                  </a:txBody>
                  <a:tcPr/>
                </a:tc>
                <a:tc>
                  <a:txBody>
                    <a:bodyPr/>
                    <a:p>
                      <a:pPr>
                        <a:buNone/>
                      </a:pPr>
                      <a:r>
                        <a:rPr lang="en-US" altLang="zh-CN"/>
                        <a:t>6160</a:t>
                      </a:r>
                      <a:endParaRPr lang="en-US" altLang="zh-CN"/>
                    </a:p>
                  </a:txBody>
                  <a:tcPr/>
                </a:tc>
                <a:tc>
                  <a:txBody>
                    <a:bodyPr/>
                    <a:p>
                      <a:pPr>
                        <a:buNone/>
                      </a:pPr>
                      <a:r>
                        <a:rPr lang="en-US" altLang="zh-CN"/>
                        <a:t>1062</a:t>
                      </a:r>
                      <a:endParaRPr lang="en-US" altLang="zh-CN"/>
                    </a:p>
                  </a:txBody>
                  <a:tcPr/>
                </a:tc>
              </a:tr>
              <a:tr h="297180">
                <a:tc>
                  <a:txBody>
                    <a:bodyPr/>
                    <a:p>
                      <a:pPr>
                        <a:buNone/>
                      </a:pPr>
                      <a:r>
                        <a:rPr lang="en-US" altLang="zh-CN"/>
                        <a:t>7</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a:t>2</a:t>
                      </a:r>
                      <a:endParaRPr lang="en-US" altLang="zh-CN"/>
                    </a:p>
                  </a:txBody>
                  <a:tcPr/>
                </a:tc>
                <a:tc>
                  <a:txBody>
                    <a:bodyPr/>
                    <a:p>
                      <a:pPr>
                        <a:buNone/>
                      </a:pPr>
                      <a:r>
                        <a:rPr lang="en-US" altLang="zh-CN" sz="1350">
                          <a:sym typeface="+mn-ea"/>
                        </a:rPr>
                        <a:t>50</a:t>
                      </a:r>
                      <a:endParaRPr lang="zh-CN" altLang="en-US"/>
                    </a:p>
                  </a:txBody>
                  <a:tcPr/>
                </a:tc>
                <a:tc>
                  <a:txBody>
                    <a:bodyPr/>
                    <a:p>
                      <a:pPr>
                        <a:buNone/>
                      </a:pPr>
                      <a:r>
                        <a:rPr lang="en-US" altLang="zh-CN"/>
                        <a:t>6220</a:t>
                      </a:r>
                      <a:endParaRPr lang="en-US" altLang="zh-CN"/>
                    </a:p>
                  </a:txBody>
                  <a:tcPr/>
                </a:tc>
                <a:tc>
                  <a:txBody>
                    <a:bodyPr/>
                    <a:p>
                      <a:pPr>
                        <a:buNone/>
                      </a:pPr>
                      <a:r>
                        <a:rPr lang="en-US" altLang="zh-CN"/>
                        <a:t>1074</a:t>
                      </a:r>
                      <a:endParaRPr lang="en-US" altLang="zh-CN"/>
                    </a:p>
                  </a:txBody>
                  <a:tcPr/>
                </a:tc>
              </a:tr>
              <a:tr h="297180">
                <a:tc>
                  <a:txBody>
                    <a:bodyPr/>
                    <a:p>
                      <a:pPr>
                        <a:buNone/>
                      </a:pPr>
                      <a:r>
                        <a:rPr lang="en-US" altLang="zh-CN"/>
                        <a:t>8</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a:t>89</a:t>
                      </a:r>
                      <a:endParaRPr lang="en-US" altLang="zh-CN"/>
                    </a:p>
                  </a:txBody>
                  <a:tcPr/>
                </a:tc>
                <a:tc>
                  <a:txBody>
                    <a:bodyPr/>
                    <a:p>
                      <a:pPr>
                        <a:buNone/>
                      </a:pPr>
                      <a:r>
                        <a:rPr lang="en-US" altLang="zh-CN" sz="1350">
                          <a:sym typeface="+mn-ea"/>
                        </a:rPr>
                        <a:t>50</a:t>
                      </a:r>
                      <a:endParaRPr lang="zh-CN" altLang="en-US"/>
                    </a:p>
                  </a:txBody>
                  <a:tcPr/>
                </a:tc>
                <a:tc>
                  <a:txBody>
                    <a:bodyPr/>
                    <a:p>
                      <a:pPr>
                        <a:buNone/>
                      </a:pPr>
                      <a:r>
                        <a:rPr lang="en-US" altLang="zh-CN"/>
                        <a:t>11440</a:t>
                      </a:r>
                      <a:endParaRPr lang="en-US" altLang="zh-CN"/>
                    </a:p>
                  </a:txBody>
                  <a:tcPr/>
                </a:tc>
                <a:tc>
                  <a:txBody>
                    <a:bodyPr/>
                    <a:p>
                      <a:pPr>
                        <a:buNone/>
                      </a:pPr>
                      <a:r>
                        <a:rPr lang="en-US" altLang="zh-CN"/>
                        <a:t>2118</a:t>
                      </a:r>
                      <a:endParaRPr lang="en-US" altLang="zh-CN"/>
                    </a:p>
                  </a:txBody>
                  <a:tcPr/>
                </a:tc>
              </a:tr>
              <a:tr h="297180">
                <a:tc>
                  <a:txBody>
                    <a:bodyPr/>
                    <a:p>
                      <a:pPr>
                        <a:buNone/>
                      </a:pPr>
                      <a:r>
                        <a:rPr lang="en-US" altLang="zh-CN"/>
                        <a:t>9</a:t>
                      </a:r>
                      <a:endParaRPr lang="en-US" altLang="zh-CN"/>
                    </a:p>
                  </a:txBody>
                  <a:tcPr/>
                </a:tc>
                <a:tc>
                  <a:txBody>
                    <a:bodyPr/>
                    <a:p>
                      <a:pPr>
                        <a:buNone/>
                      </a:pPr>
                      <a:r>
                        <a:rPr lang="en-US" altLang="zh-CN" sz="1350">
                          <a:sym typeface="+mn-ea"/>
                        </a:rPr>
                        <a:t>40</a:t>
                      </a:r>
                      <a:endParaRPr lang="zh-CN" altLang="en-US"/>
                    </a:p>
                  </a:txBody>
                  <a:tcPr/>
                </a:tc>
                <a:tc>
                  <a:txBody>
                    <a:bodyPr/>
                    <a:p>
                      <a:pPr>
                        <a:buNone/>
                      </a:pPr>
                      <a:r>
                        <a:rPr lang="en-US" altLang="zh-CN"/>
                        <a:t>90</a:t>
                      </a:r>
                      <a:endParaRPr lang="en-US" altLang="zh-CN"/>
                    </a:p>
                  </a:txBody>
                  <a:tcPr/>
                </a:tc>
                <a:tc>
                  <a:txBody>
                    <a:bodyPr/>
                    <a:p>
                      <a:pPr>
                        <a:buNone/>
                      </a:pPr>
                      <a:r>
                        <a:rPr lang="en-US" altLang="zh-CN" sz="1350">
                          <a:sym typeface="+mn-ea"/>
                        </a:rPr>
                        <a:t>50</a:t>
                      </a:r>
                      <a:endParaRPr lang="zh-CN" altLang="en-US"/>
                    </a:p>
                  </a:txBody>
                  <a:tcPr/>
                </a:tc>
                <a:tc>
                  <a:txBody>
                    <a:bodyPr/>
                    <a:p>
                      <a:pPr>
                        <a:buNone/>
                      </a:pPr>
                      <a:r>
                        <a:rPr lang="en-US" altLang="zh-CN"/>
                        <a:t>11500</a:t>
                      </a:r>
                      <a:endParaRPr lang="en-US" altLang="zh-CN"/>
                    </a:p>
                  </a:txBody>
                  <a:tcPr/>
                </a:tc>
                <a:tc>
                  <a:txBody>
                    <a:bodyPr/>
                    <a:p>
                      <a:pPr>
                        <a:buNone/>
                      </a:pPr>
                      <a:r>
                        <a:rPr lang="en-US" altLang="zh-CN"/>
                        <a:t>2130</a:t>
                      </a:r>
                      <a:endParaRPr lang="en-US" altLang="zh-CN"/>
                    </a:p>
                  </a:txBody>
                  <a:tcPr/>
                </a:tc>
              </a:tr>
              <a:tr h="297180">
                <a:tc>
                  <a:txBody>
                    <a:bodyPr/>
                    <a:p>
                      <a:pPr>
                        <a:buNone/>
                      </a:pPr>
                      <a:r>
                        <a:rPr lang="en-US" altLang="zh-CN"/>
                        <a:t>10</a:t>
                      </a:r>
                      <a:endParaRPr lang="en-US" altLang="zh-CN"/>
                    </a:p>
                  </a:txBody>
                  <a:tcPr/>
                </a:tc>
                <a:tc>
                  <a:txBody>
                    <a:bodyPr/>
                    <a:p>
                      <a:pPr>
                        <a:buNone/>
                      </a:pPr>
                      <a:r>
                        <a:rPr lang="en-US" altLang="zh-CN"/>
                        <a:t>1</a:t>
                      </a:r>
                      <a:endParaRPr lang="en-US" altLang="zh-CN"/>
                    </a:p>
                  </a:txBody>
                  <a:tcPr/>
                </a:tc>
                <a:tc>
                  <a:txBody>
                    <a:bodyPr/>
                    <a:p>
                      <a:pPr>
                        <a:buNone/>
                      </a:pPr>
                      <a:r>
                        <a:rPr lang="en-US" altLang="zh-CN" sz="1350">
                          <a:sym typeface="+mn-ea"/>
                        </a:rPr>
                        <a:t>45</a:t>
                      </a:r>
                      <a:endParaRPr lang="zh-CN" altLang="en-US"/>
                    </a:p>
                  </a:txBody>
                  <a:tcPr/>
                </a:tc>
                <a:tc>
                  <a:txBody>
                    <a:bodyPr/>
                    <a:p>
                      <a:pPr>
                        <a:buNone/>
                      </a:pPr>
                      <a:r>
                        <a:rPr lang="en-US" altLang="zh-CN" sz="1350">
                          <a:sym typeface="+mn-ea"/>
                        </a:rPr>
                        <a:t>50</a:t>
                      </a:r>
                      <a:endParaRPr lang="zh-CN" altLang="en-US"/>
                    </a:p>
                  </a:txBody>
                  <a:tcPr/>
                </a:tc>
                <a:tc>
                  <a:txBody>
                    <a:bodyPr/>
                    <a:p>
                      <a:pPr>
                        <a:buNone/>
                      </a:pPr>
                      <a:r>
                        <a:rPr lang="en-US" altLang="zh-CN"/>
                        <a:t>5290</a:t>
                      </a:r>
                      <a:endParaRPr lang="en-US" altLang="zh-CN"/>
                    </a:p>
                  </a:txBody>
                  <a:tcPr/>
                </a:tc>
                <a:tc>
                  <a:txBody>
                    <a:bodyPr/>
                    <a:p>
                      <a:pPr>
                        <a:buNone/>
                      </a:pPr>
                      <a:r>
                        <a:rPr lang="en-US" altLang="zh-CN"/>
                        <a:t>888</a:t>
                      </a:r>
                      <a:endParaRPr lang="en-US" altLang="zh-CN"/>
                    </a:p>
                  </a:txBody>
                  <a:tcPr/>
                </a:tc>
              </a:tr>
              <a:tr h="297180">
                <a:tc>
                  <a:txBody>
                    <a:bodyPr/>
                    <a:p>
                      <a:pPr>
                        <a:buNone/>
                      </a:pPr>
                      <a:r>
                        <a:rPr lang="en-US" altLang="zh-CN"/>
                        <a:t>11</a:t>
                      </a:r>
                      <a:endParaRPr lang="en-US" altLang="zh-CN"/>
                    </a:p>
                  </a:txBody>
                  <a:tcPr/>
                </a:tc>
                <a:tc>
                  <a:txBody>
                    <a:bodyPr/>
                    <a:p>
                      <a:pPr>
                        <a:buNone/>
                      </a:pPr>
                      <a:r>
                        <a:rPr lang="en-US" altLang="zh-CN"/>
                        <a:t>2</a:t>
                      </a:r>
                      <a:endParaRPr lang="en-US" altLang="zh-CN"/>
                    </a:p>
                  </a:txBody>
                  <a:tcPr/>
                </a:tc>
                <a:tc>
                  <a:txBody>
                    <a:bodyPr/>
                    <a:p>
                      <a:pPr>
                        <a:buNone/>
                      </a:pPr>
                      <a:r>
                        <a:rPr lang="en-US" altLang="zh-CN" sz="1350">
                          <a:sym typeface="+mn-ea"/>
                        </a:rPr>
                        <a:t>45</a:t>
                      </a:r>
                      <a:endParaRPr lang="zh-CN" altLang="en-US"/>
                    </a:p>
                  </a:txBody>
                  <a:tcPr/>
                </a:tc>
                <a:tc>
                  <a:txBody>
                    <a:bodyPr/>
                    <a:p>
                      <a:pPr>
                        <a:buNone/>
                      </a:pPr>
                      <a:r>
                        <a:rPr lang="en-US" altLang="zh-CN" sz="1350">
                          <a:sym typeface="+mn-ea"/>
                        </a:rPr>
                        <a:t>50</a:t>
                      </a:r>
                      <a:endParaRPr lang="zh-CN" altLang="en-US"/>
                    </a:p>
                  </a:txBody>
                  <a:tcPr/>
                </a:tc>
                <a:tc>
                  <a:txBody>
                    <a:bodyPr/>
                    <a:p>
                      <a:pPr>
                        <a:buNone/>
                      </a:pPr>
                      <a:r>
                        <a:rPr lang="en-US" altLang="zh-CN"/>
                        <a:t>5380</a:t>
                      </a:r>
                      <a:endParaRPr lang="en-US" altLang="zh-CN"/>
                    </a:p>
                  </a:txBody>
                  <a:tcPr/>
                </a:tc>
                <a:tc>
                  <a:txBody>
                    <a:bodyPr/>
                    <a:p>
                      <a:pPr>
                        <a:buNone/>
                      </a:pPr>
                      <a:r>
                        <a:rPr lang="en-US" altLang="zh-CN"/>
                        <a:t>906</a:t>
                      </a:r>
                      <a:endParaRPr lang="en-US" altLang="zh-CN"/>
                    </a:p>
                  </a:txBody>
                  <a:tcPr/>
                </a:tc>
              </a:tr>
              <a:tr h="297180">
                <a:tc>
                  <a:txBody>
                    <a:bodyPr/>
                    <a:p>
                      <a:pPr>
                        <a:buNone/>
                      </a:pPr>
                      <a:r>
                        <a:rPr lang="en-US" altLang="zh-CN"/>
                        <a:t>12</a:t>
                      </a:r>
                      <a:endParaRPr lang="en-US" altLang="zh-CN"/>
                    </a:p>
                  </a:txBody>
                  <a:tcPr/>
                </a:tc>
                <a:tc>
                  <a:txBody>
                    <a:bodyPr/>
                    <a:p>
                      <a:pPr>
                        <a:buNone/>
                      </a:pPr>
                      <a:r>
                        <a:rPr lang="en-US" altLang="zh-CN"/>
                        <a:t>79</a:t>
                      </a:r>
                      <a:endParaRPr lang="en-US" altLang="zh-CN"/>
                    </a:p>
                  </a:txBody>
                  <a:tcPr/>
                </a:tc>
                <a:tc>
                  <a:txBody>
                    <a:bodyPr/>
                    <a:p>
                      <a:pPr>
                        <a:buNone/>
                      </a:pPr>
                      <a:r>
                        <a:rPr lang="en-US" altLang="zh-CN" sz="1350">
                          <a:sym typeface="+mn-ea"/>
                        </a:rPr>
                        <a:t>45</a:t>
                      </a:r>
                      <a:endParaRPr lang="zh-CN" altLang="en-US"/>
                    </a:p>
                  </a:txBody>
                  <a:tcPr/>
                </a:tc>
                <a:tc>
                  <a:txBody>
                    <a:bodyPr/>
                    <a:p>
                      <a:pPr>
                        <a:buNone/>
                      </a:pPr>
                      <a:r>
                        <a:rPr lang="en-US" altLang="zh-CN" sz="1350">
                          <a:sym typeface="+mn-ea"/>
                        </a:rPr>
                        <a:t>50</a:t>
                      </a:r>
                      <a:endParaRPr lang="zh-CN" altLang="en-US"/>
                    </a:p>
                  </a:txBody>
                  <a:tcPr/>
                </a:tc>
                <a:tc>
                  <a:txBody>
                    <a:bodyPr/>
                    <a:p>
                      <a:pPr>
                        <a:buNone/>
                      </a:pPr>
                      <a:r>
                        <a:rPr lang="en-US" altLang="zh-CN"/>
                        <a:t>12310</a:t>
                      </a:r>
                      <a:endParaRPr lang="en-US" altLang="zh-CN"/>
                    </a:p>
                  </a:txBody>
                  <a:tcPr/>
                </a:tc>
                <a:tc>
                  <a:txBody>
                    <a:bodyPr/>
                    <a:p>
                      <a:pPr>
                        <a:buNone/>
                      </a:pPr>
                      <a:r>
                        <a:rPr lang="en-US" altLang="zh-CN"/>
                        <a:t>2292</a:t>
                      </a:r>
                      <a:endParaRPr lang="en-US" altLang="zh-CN"/>
                    </a:p>
                  </a:txBody>
                  <a:tcPr/>
                </a:tc>
              </a:tr>
              <a:tr h="297180">
                <a:tc>
                  <a:txBody>
                    <a:bodyPr/>
                    <a:p>
                      <a:pPr>
                        <a:buNone/>
                      </a:pPr>
                      <a:r>
                        <a:rPr lang="en-US" altLang="zh-CN"/>
                        <a:t>13</a:t>
                      </a:r>
                      <a:endParaRPr lang="en-US" altLang="zh-CN"/>
                    </a:p>
                  </a:txBody>
                  <a:tcPr/>
                </a:tc>
                <a:tc>
                  <a:txBody>
                    <a:bodyPr/>
                    <a:p>
                      <a:pPr>
                        <a:buNone/>
                      </a:pPr>
                      <a:r>
                        <a:rPr lang="en-US" altLang="zh-CN"/>
                        <a:t>80</a:t>
                      </a:r>
                      <a:endParaRPr lang="en-US" altLang="zh-CN"/>
                    </a:p>
                  </a:txBody>
                  <a:tcPr/>
                </a:tc>
                <a:tc>
                  <a:txBody>
                    <a:bodyPr/>
                    <a:p>
                      <a:pPr>
                        <a:buNone/>
                      </a:pPr>
                      <a:r>
                        <a:rPr lang="en-US" altLang="zh-CN" sz="1350">
                          <a:sym typeface="+mn-ea"/>
                        </a:rPr>
                        <a:t>45</a:t>
                      </a:r>
                      <a:endParaRPr lang="zh-CN" altLang="en-US"/>
                    </a:p>
                  </a:txBody>
                  <a:tcPr/>
                </a:tc>
                <a:tc>
                  <a:txBody>
                    <a:bodyPr/>
                    <a:p>
                      <a:pPr>
                        <a:buNone/>
                      </a:pPr>
                      <a:r>
                        <a:rPr lang="en-US" altLang="zh-CN" sz="1350">
                          <a:sym typeface="+mn-ea"/>
                        </a:rPr>
                        <a:t>50</a:t>
                      </a:r>
                      <a:endParaRPr lang="zh-CN" altLang="en-US"/>
                    </a:p>
                  </a:txBody>
                  <a:tcPr/>
                </a:tc>
                <a:tc>
                  <a:txBody>
                    <a:bodyPr/>
                    <a:p>
                      <a:pPr>
                        <a:buNone/>
                      </a:pPr>
                      <a:r>
                        <a:rPr lang="en-US" altLang="zh-CN"/>
                        <a:t>12400</a:t>
                      </a:r>
                      <a:endParaRPr lang="en-US" altLang="zh-CN"/>
                    </a:p>
                  </a:txBody>
                  <a:tcPr/>
                </a:tc>
                <a:tc>
                  <a:txBody>
                    <a:bodyPr/>
                    <a:p>
                      <a:pPr>
                        <a:buNone/>
                      </a:pPr>
                      <a:r>
                        <a:rPr lang="en-US" altLang="zh-CN"/>
                        <a:t>2310</a:t>
                      </a:r>
                      <a:endParaRPr lang="en-US" altLang="zh-CN"/>
                    </a:p>
                  </a:txBody>
                  <a:tcPr/>
                </a:tc>
              </a:tr>
            </a:tbl>
          </a:graphicData>
        </a:graphic>
      </p:graphicFrame>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不足</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15720"/>
            <a:ext cx="7976235" cy="351282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这些测试用例并没有反映出销售额在</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元和</a:t>
            </a:r>
            <a:r>
              <a:rPr lang="en-US" altLang="zh-CN" sz="1600" dirty="0">
                <a:latin typeface="微软雅黑" panose="020B0503020204020204" pitchFamily="34" charset="-122"/>
                <a:ea typeface="微软雅黑" panose="020B0503020204020204" pitchFamily="34" charset="-122"/>
              </a:rPr>
              <a:t>2400</a:t>
            </a:r>
            <a:r>
              <a:rPr lang="zh-CN" altLang="en-US" sz="1600" dirty="0">
                <a:latin typeface="微软雅黑" panose="020B0503020204020204" pitchFamily="34" charset="-122"/>
                <a:ea typeface="微软雅黑" panose="020B0503020204020204" pitchFamily="34" charset="-122"/>
              </a:rPr>
              <a:t>元附近的</a:t>
            </a:r>
            <a:r>
              <a:rPr lang="zh-CN" altLang="en-US" sz="1600" dirty="0">
                <a:latin typeface="微软雅黑" panose="020B0503020204020204" pitchFamily="34" charset="-122"/>
                <a:ea typeface="微软雅黑" panose="020B0503020204020204" pitchFamily="34" charset="-122"/>
              </a:rPr>
              <a:t>情况</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销售额可能的边界是</a:t>
            </a:r>
            <a:r>
              <a:rPr lang="en-US" altLang="zh-CN" sz="1600" dirty="0">
                <a:latin typeface="微软雅黑" panose="020B0503020204020204" pitchFamily="34" charset="-122"/>
                <a:ea typeface="微软雅黑" panose="020B0503020204020204" pitchFamily="34" charset="-122"/>
              </a:rPr>
              <a:t>[200,17600]</a:t>
            </a:r>
            <a:endParaRPr lang="en-US" altLang="zh-CN"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将销售额划分为</a:t>
            </a:r>
            <a:r>
              <a:rPr lang="en-US" altLang="zh-CN" sz="1600" dirty="0">
                <a:latin typeface="微软雅黑" panose="020B0503020204020204" pitchFamily="34" charset="-122"/>
                <a:ea typeface="微软雅黑" panose="020B0503020204020204" pitchFamily="34" charset="-122"/>
              </a:rPr>
              <a:t>[200,1000]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(1000,2400]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(2400,17600)</a:t>
            </a:r>
            <a:r>
              <a:rPr lang="zh-CN" altLang="en-US" sz="1600" dirty="0">
                <a:latin typeface="微软雅黑" panose="020B0503020204020204" pitchFamily="34" charset="-122"/>
                <a:ea typeface="微软雅黑" panose="020B0503020204020204" pitchFamily="34" charset="-122"/>
              </a:rPr>
              <a:t>三个</a:t>
            </a:r>
            <a:r>
              <a:rPr lang="zh-CN" altLang="en-US" sz="1600" dirty="0">
                <a:latin typeface="微软雅黑" panose="020B0503020204020204" pitchFamily="34" charset="-122"/>
                <a:ea typeface="微软雅黑" panose="020B0503020204020204" pitchFamily="34" charset="-122"/>
              </a:rPr>
              <a:t>范围</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15720"/>
            <a:ext cx="7976235" cy="47117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边界值</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1371600" y="1809750"/>
          <a:ext cx="6400165" cy="1524000"/>
        </p:xfrm>
        <a:graphic>
          <a:graphicData uri="http://schemas.openxmlformats.org/drawingml/2006/table">
            <a:tbl>
              <a:tblPr firstRow="1" bandRow="1">
                <a:tableStyleId>{5C22544A-7EE6-4342-B048-85BDC9FD1C3A}</a:tableStyleId>
              </a:tblPr>
              <a:tblGrid>
                <a:gridCol w="1377315"/>
                <a:gridCol w="5022215"/>
              </a:tblGrid>
              <a:tr h="381000">
                <a:tc>
                  <a:txBody>
                    <a:bodyPr/>
                    <a:p>
                      <a:pPr>
                        <a:buNone/>
                      </a:pPr>
                      <a:r>
                        <a:rPr lang="zh-CN" altLang="en-US"/>
                        <a:t>范围</a:t>
                      </a:r>
                      <a:endParaRPr lang="zh-CN" altLang="en-US"/>
                    </a:p>
                  </a:txBody>
                  <a:tcPr/>
                </a:tc>
                <a:tc>
                  <a:txBody>
                    <a:bodyPr/>
                    <a:p>
                      <a:pPr>
                        <a:buNone/>
                      </a:pPr>
                      <a:r>
                        <a:rPr lang="zh-CN" altLang="en-US"/>
                        <a:t>边界值</a:t>
                      </a:r>
                      <a:r>
                        <a:rPr lang="en-US" altLang="zh-CN"/>
                        <a:t> </a:t>
                      </a:r>
                      <a:r>
                        <a:rPr lang="zh-CN" altLang="en-US"/>
                        <a:t>选择</a:t>
                      </a:r>
                      <a:endParaRPr lang="zh-CN" altLang="en-US"/>
                    </a:p>
                  </a:txBody>
                  <a:tcPr/>
                </a:tc>
              </a:tr>
              <a:tr h="381000">
                <a:tc>
                  <a:txBody>
                    <a:bodyPr/>
                    <a:p>
                      <a:pPr>
                        <a:buNone/>
                      </a:pPr>
                      <a:r>
                        <a:rPr lang="en-US" altLang="zh-CN"/>
                        <a:t>[200,1000]</a:t>
                      </a:r>
                      <a:endParaRPr lang="en-US" altLang="zh-CN"/>
                    </a:p>
                  </a:txBody>
                  <a:tcPr/>
                </a:tc>
                <a:tc>
                  <a:txBody>
                    <a:bodyPr/>
                    <a:p>
                      <a:pPr>
                        <a:buNone/>
                      </a:pPr>
                      <a:r>
                        <a:rPr lang="en-US" altLang="zh-CN"/>
                        <a:t>200,{250,260,290},600,{910,940,950},1000</a:t>
                      </a:r>
                      <a:endParaRPr lang="en-US" altLang="zh-CN"/>
                    </a:p>
                  </a:txBody>
                  <a:tcPr/>
                </a:tc>
              </a:tr>
              <a:tr h="381000">
                <a:tc>
                  <a:txBody>
                    <a:bodyPr/>
                    <a:p>
                      <a:pPr>
                        <a:buNone/>
                      </a:pPr>
                      <a:r>
                        <a:rPr lang="en-US" altLang="zh-CN"/>
                        <a:t>(1000,2400]</a:t>
                      </a:r>
                      <a:endParaRPr lang="en-US" altLang="zh-CN"/>
                    </a:p>
                  </a:txBody>
                  <a:tcPr/>
                </a:tc>
                <a:tc>
                  <a:txBody>
                    <a:bodyPr/>
                    <a:p>
                      <a:pPr>
                        <a:buNone/>
                      </a:pPr>
                      <a:r>
                        <a:rPr lang="en-US" altLang="zh-CN"/>
                        <a:t>{1050,1060,1090},1600,{2310,2340,2350},2400</a:t>
                      </a:r>
                      <a:endParaRPr lang="en-US" altLang="zh-CN"/>
                    </a:p>
                  </a:txBody>
                  <a:tcPr/>
                </a:tc>
              </a:tr>
              <a:tr h="381000">
                <a:tc>
                  <a:txBody>
                    <a:bodyPr/>
                    <a:p>
                      <a:pPr>
                        <a:buNone/>
                      </a:pPr>
                      <a:r>
                        <a:rPr lang="en-US" altLang="zh-CN"/>
                        <a:t>(2400,17600]</a:t>
                      </a:r>
                      <a:endParaRPr lang="en-US" altLang="zh-CN"/>
                    </a:p>
                  </a:txBody>
                  <a:tcPr/>
                </a:tc>
                <a:tc>
                  <a:txBody>
                    <a:bodyPr/>
                    <a:p>
                      <a:pPr>
                        <a:buNone/>
                      </a:pPr>
                      <a:r>
                        <a:rPr lang="en-US" altLang="zh-CN"/>
                        <a:t>{2450,2460,2490},10000,{17510,17540,17550},17600</a:t>
                      </a:r>
                      <a:endParaRPr lang="en-US" altLang="zh-CN"/>
                    </a:p>
                  </a:txBody>
                  <a:tcPr/>
                </a:tc>
              </a:tr>
            </a:tbl>
          </a:graphicData>
        </a:graphic>
      </p:graphicFrame>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测试</a:t>
            </a:r>
            <a:r>
              <a:rPr kumimoji="1" lang="zh-CN" altLang="en-US" sz="2400" dirty="0" err="1">
                <a:sym typeface="+mn-ea"/>
              </a:rPr>
              <a:t>用例</a:t>
            </a:r>
            <a:endParaRPr kumimoji="1" lang="zh-CN" altLang="en-US" sz="2400" dirty="0" err="1">
              <a:sym typeface="+mn-ea"/>
            </a:endParaRPr>
          </a:p>
        </p:txBody>
      </p:sp>
      <p:pic>
        <p:nvPicPr>
          <p:cNvPr id="3" name="图片 2"/>
          <p:cNvPicPr>
            <a:picLocks noChangeAspect="1"/>
          </p:cNvPicPr>
          <p:nvPr>
            <p:custDataLst>
              <p:tags r:id="rId1"/>
            </p:custDataLst>
          </p:nvPr>
        </p:nvPicPr>
        <p:blipFill>
          <a:blip r:embed="rId2"/>
          <a:stretch>
            <a:fillRect/>
          </a:stretch>
        </p:blipFill>
        <p:spPr>
          <a:xfrm>
            <a:off x="4197350" y="253365"/>
            <a:ext cx="3568700" cy="4692650"/>
          </a:xfrm>
          <a:prstGeom prst="rect">
            <a:avLst/>
          </a:prstGeom>
        </p:spPr>
      </p:pic>
      <p:sp>
        <p:nvSpPr>
          <p:cNvPr id="4" name="圆角矩形 3"/>
          <p:cNvSpPr/>
          <p:nvPr/>
        </p:nvSpPr>
        <p:spPr>
          <a:xfrm>
            <a:off x="4070350" y="1848485"/>
            <a:ext cx="3806825" cy="274320"/>
          </a:xfrm>
          <a:prstGeom prst="round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6" name="圆角矩形 5"/>
          <p:cNvSpPr/>
          <p:nvPr>
            <p:custDataLst>
              <p:tags r:id="rId3"/>
            </p:custDataLst>
          </p:nvPr>
        </p:nvSpPr>
        <p:spPr>
          <a:xfrm>
            <a:off x="4070350" y="3251200"/>
            <a:ext cx="3806825" cy="274320"/>
          </a:xfrm>
          <a:prstGeom prst="round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等价类划分</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引入</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53490"/>
            <a:ext cx="827214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完全测试输入数据是不现实的</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我们期待测试用例覆盖程序的不同的执行类，也期待测试用例足够</a:t>
            </a:r>
            <a:r>
              <a:rPr lang="zh-CN" altLang="en-US" sz="1800" dirty="0">
                <a:latin typeface="微软雅黑" panose="020B0503020204020204" pitchFamily="34" charset="-122"/>
                <a:ea typeface="微软雅黑" panose="020B0503020204020204" pitchFamily="34" charset="-122"/>
              </a:rPr>
              <a:t>精简</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理想情况下，我们希望将输入数据划分为若干个等价类，每个等价类内的测试用例</a:t>
            </a:r>
            <a:r>
              <a:rPr lang="zh-CN" altLang="en-US" sz="1800" dirty="0">
                <a:latin typeface="微软雅黑" panose="020B0503020204020204" pitchFamily="34" charset="-122"/>
                <a:ea typeface="微软雅黑" panose="020B0503020204020204" pitchFamily="34" charset="-122"/>
                <a:sym typeface="+mn-ea"/>
              </a:rPr>
              <a:t>有着相同模式的行为，进而在揭示错误这点上有着相同的效果</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在这种情况下我们从每个等价类选取一个代表性的数据作为测试用例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黑盒方法只能尽可能逼近这个目标，</a:t>
            </a:r>
            <a:r>
              <a:rPr lang="zh-CN" altLang="en-US" sz="1800" dirty="0">
                <a:latin typeface="微软雅黑" panose="020B0503020204020204" pitchFamily="34" charset="-122"/>
                <a:ea typeface="微软雅黑" panose="020B0503020204020204" pitchFamily="34" charset="-122"/>
                <a:sym typeface="+mn-ea"/>
              </a:rPr>
              <a:t>用少量代表性测试用例取得较好效果</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等价类测试的关键是选择等价关系</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830705"/>
            <a:ext cx="7943215" cy="1855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章，尤其是其中对测试用例的设计</a:t>
            </a:r>
            <a:r>
              <a:rPr lang="zh-CN" altLang="en-US" sz="2000" dirty="0">
                <a:latin typeface="微软雅黑" panose="020B0503020204020204" pitchFamily="34" charset="-122"/>
                <a:ea typeface="微软雅黑" panose="020B0503020204020204" pitchFamily="34" charset="-122"/>
              </a:rPr>
              <a:t>部分，是本门课程的</a:t>
            </a:r>
            <a:r>
              <a:rPr lang="zh-CN" altLang="en-US" sz="2000" dirty="0">
                <a:latin typeface="微软雅黑" panose="020B0503020204020204" pitchFamily="34" charset="-122"/>
                <a:ea typeface="微软雅黑" panose="020B0503020204020204" pitchFamily="34" charset="-122"/>
              </a:rPr>
              <a:t>重点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第</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章的</a:t>
            </a:r>
            <a:r>
              <a:rPr lang="en-US" altLang="zh-CN" sz="2000" dirty="0">
                <a:latin typeface="微软雅黑" panose="020B0503020204020204" pitchFamily="34" charset="-122"/>
                <a:ea typeface="微软雅黑" panose="020B0503020204020204" pitchFamily="34" charset="-122"/>
                <a:sym typeface="+mn-ea"/>
              </a:rPr>
              <a:t>PPT</a:t>
            </a:r>
            <a:r>
              <a:rPr lang="zh-CN" altLang="en-US" sz="2000" dirty="0">
                <a:latin typeface="微软雅黑" panose="020B0503020204020204" pitchFamily="34" charset="-122"/>
                <a:ea typeface="微软雅黑" panose="020B0503020204020204" pitchFamily="34" charset="-122"/>
                <a:sym typeface="+mn-ea"/>
              </a:rPr>
              <a:t>详细介绍黑盒测试和白盒测试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对其他测试方法仅作简要介绍</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827214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等价类分为有效等价类和无效等价类</a:t>
            </a:r>
            <a:endParaRPr lang="zh-CN" altLang="en-US" sz="2000" dirty="0">
              <a:latin typeface="微软雅黑" panose="020B0503020204020204" pitchFamily="34" charset="-122"/>
              <a:ea typeface="微软雅黑" panose="020B0503020204020204" pitchFamily="34" charset="-122"/>
              <a:sym typeface="+mn-ea"/>
            </a:endParaRPr>
          </a:p>
          <a:p>
            <a:pPr marL="405130" lvl="0" indent="-405130">
              <a:lnSpc>
                <a:spcPct val="150000"/>
              </a:lnSpc>
            </a:pPr>
            <a:r>
              <a:rPr lang="zh-CN" altLang="en-US" sz="2000" dirty="0">
                <a:latin typeface="微软雅黑" panose="020B0503020204020204" pitchFamily="34" charset="-122"/>
                <a:ea typeface="微软雅黑" panose="020B0503020204020204" pitchFamily="34" charset="-122"/>
                <a:sym typeface="+mn-ea"/>
              </a:rPr>
              <a:t>有效等价类:代表</a:t>
            </a:r>
            <a:r>
              <a:rPr lang="zh-CN" altLang="en-US" sz="2000" dirty="0">
                <a:latin typeface="微软雅黑" panose="020B0503020204020204" pitchFamily="34" charset="-122"/>
                <a:ea typeface="微软雅黑" panose="020B0503020204020204" pitchFamily="34" charset="-122"/>
                <a:sym typeface="+mn-ea"/>
              </a:rPr>
              <a:t>那些对于程序的规格说明来说是合理的、有意义的输入数据。利用有效等价类可检验程序是否实现了规格说明中所规定的功能和性能</a:t>
            </a:r>
            <a:endParaRPr lang="zh-CN" altLang="en-US" sz="2000" dirty="0">
              <a:latin typeface="微软雅黑" panose="020B0503020204020204" pitchFamily="34" charset="-122"/>
              <a:ea typeface="微软雅黑" panose="020B0503020204020204" pitchFamily="34" charset="-122"/>
              <a:sym typeface="+mn-ea"/>
            </a:endParaRPr>
          </a:p>
          <a:p>
            <a:pPr marL="405130" lvl="0" indent="-405130">
              <a:lnSpc>
                <a:spcPct val="150000"/>
              </a:lnSpc>
            </a:pPr>
            <a:r>
              <a:rPr lang="zh-CN" altLang="en-US" sz="2000" dirty="0">
                <a:latin typeface="微软雅黑" panose="020B0503020204020204" pitchFamily="34" charset="-122"/>
                <a:ea typeface="微软雅黑" panose="020B0503020204020204" pitchFamily="34" charset="-122"/>
                <a:sym typeface="+mn-ea"/>
              </a:rPr>
              <a:t>无效等价类:</a:t>
            </a:r>
            <a:r>
              <a:rPr lang="zh-CN" altLang="en-US" sz="2000" dirty="0">
                <a:latin typeface="微软雅黑" panose="020B0503020204020204" pitchFamily="34" charset="-122"/>
                <a:ea typeface="微软雅黑" panose="020B0503020204020204" pitchFamily="34" charset="-122"/>
                <a:sym typeface="+mn-ea"/>
              </a:rPr>
              <a:t>代表异常的数据</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等价类划分和边界值分析的</a:t>
            </a:r>
            <a:r>
              <a:rPr kumimoji="1" lang="zh-CN" altLang="en-US" sz="2400" dirty="0" err="1">
                <a:sym typeface="+mn-ea"/>
              </a:rPr>
              <a:t>区别</a:t>
            </a:r>
            <a:endParaRPr kumimoji="1" lang="zh-CN" altLang="en-US" sz="2400" dirty="0" err="1">
              <a:sym typeface="+mn-ea"/>
            </a:endParaRPr>
          </a:p>
        </p:txBody>
      </p:sp>
      <p:sp>
        <p:nvSpPr>
          <p:cNvPr id="3" name="根据分享大纲以及讲义开头列写的学习要点，依次开始深入讲解。"/>
          <p:cNvSpPr txBox="1"/>
          <p:nvPr/>
        </p:nvSpPr>
        <p:spPr>
          <a:xfrm>
            <a:off x="353060" y="1253808"/>
            <a:ext cx="4051300"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等价类</a:t>
            </a:r>
            <a:r>
              <a:rPr lang="zh-CN" altLang="en-US" sz="1800" dirty="0">
                <a:latin typeface="微软雅黑" panose="020B0503020204020204" pitchFamily="34" charset="-122"/>
                <a:ea typeface="微软雅黑" panose="020B0503020204020204" pitchFamily="34" charset="-122"/>
                <a:sym typeface="+mn-ea"/>
              </a:rPr>
              <a:t>测试重点在如何划分等价类</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边界值</a:t>
            </a:r>
            <a:r>
              <a:rPr lang="zh-CN" altLang="en-US" sz="1800" dirty="0">
                <a:latin typeface="微软雅黑" panose="020B0503020204020204" pitchFamily="34" charset="-122"/>
                <a:ea typeface="微软雅黑" panose="020B0503020204020204" pitchFamily="34" charset="-122"/>
                <a:sym typeface="+mn-ea"/>
              </a:rPr>
              <a:t>测试重点在测试边界附近值</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令图中长方形为输入数据域，</a:t>
            </a:r>
            <a:r>
              <a:rPr lang="zh-CN" altLang="en-US" sz="1800" dirty="0">
                <a:latin typeface="微软雅黑" panose="020B0503020204020204" pitchFamily="34" charset="-122"/>
                <a:ea typeface="微软雅黑" panose="020B0503020204020204" pitchFamily="34" charset="-122"/>
                <a:sym typeface="+mn-ea"/>
              </a:rPr>
              <a:t>红色直线划分了</a:t>
            </a:r>
            <a:r>
              <a:rPr lang="zh-CN" altLang="en-US" sz="1800" dirty="0">
                <a:latin typeface="微软雅黑" panose="020B0503020204020204" pitchFamily="34" charset="-122"/>
                <a:ea typeface="微软雅黑" panose="020B0503020204020204" pitchFamily="34" charset="-122"/>
                <a:sym typeface="+mn-ea"/>
              </a:rPr>
              <a:t>等价类</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橙色点为等价类的测试用例，</a:t>
            </a:r>
            <a:r>
              <a:rPr lang="zh-CN" altLang="en-US" sz="1800" dirty="0">
                <a:latin typeface="微软雅黑" panose="020B0503020204020204" pitchFamily="34" charset="-122"/>
                <a:ea typeface="微软雅黑" panose="020B0503020204020204" pitchFamily="34" charset="-122"/>
                <a:sym typeface="+mn-ea"/>
              </a:rPr>
              <a:t>绿色点为边界值的测试用例</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可以看到这两种测试思想的</a:t>
            </a:r>
            <a:r>
              <a:rPr lang="zh-CN" altLang="en-US" sz="1800" dirty="0">
                <a:latin typeface="微软雅黑" panose="020B0503020204020204" pitchFamily="34" charset="-122"/>
                <a:ea typeface="微软雅黑" panose="020B0503020204020204" pitchFamily="34" charset="-122"/>
                <a:sym typeface="+mn-ea"/>
              </a:rPr>
              <a:t>区别</a:t>
            </a:r>
            <a:endParaRPr lang="zh-CN" altLang="en-US" sz="1800" dirty="0">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4831080" y="2094865"/>
            <a:ext cx="4016375" cy="232791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cxnSp>
        <p:nvCxnSpPr>
          <p:cNvPr id="5" name="直接连接符 4"/>
          <p:cNvCxnSpPr/>
          <p:nvPr/>
        </p:nvCxnSpPr>
        <p:spPr>
          <a:xfrm flipH="1">
            <a:off x="5447665" y="2113280"/>
            <a:ext cx="1965960" cy="230949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p:nvPr/>
        </p:nvCxnSpPr>
        <p:spPr>
          <a:xfrm>
            <a:off x="6607175" y="3087370"/>
            <a:ext cx="2240280" cy="133540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7" name="椭圆 6"/>
          <p:cNvSpPr/>
          <p:nvPr/>
        </p:nvSpPr>
        <p:spPr>
          <a:xfrm>
            <a:off x="4888230" y="422275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8" name="椭圆 7"/>
          <p:cNvSpPr/>
          <p:nvPr>
            <p:custDataLst>
              <p:tags r:id="rId1"/>
            </p:custDataLst>
          </p:nvPr>
        </p:nvSpPr>
        <p:spPr>
          <a:xfrm>
            <a:off x="4800600" y="188087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9" name="椭圆 8"/>
          <p:cNvSpPr/>
          <p:nvPr>
            <p:custDataLst>
              <p:tags r:id="rId2"/>
            </p:custDataLst>
          </p:nvPr>
        </p:nvSpPr>
        <p:spPr>
          <a:xfrm>
            <a:off x="4888230" y="4451985"/>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0" name="椭圆 9"/>
          <p:cNvSpPr/>
          <p:nvPr>
            <p:custDataLst>
              <p:tags r:id="rId3"/>
            </p:custDataLst>
          </p:nvPr>
        </p:nvSpPr>
        <p:spPr>
          <a:xfrm>
            <a:off x="4591685" y="422275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1" name="椭圆 10"/>
          <p:cNvSpPr/>
          <p:nvPr>
            <p:custDataLst>
              <p:tags r:id="rId4"/>
            </p:custDataLst>
          </p:nvPr>
        </p:nvSpPr>
        <p:spPr>
          <a:xfrm>
            <a:off x="4962525" y="220091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2" name="椭圆 11"/>
          <p:cNvSpPr/>
          <p:nvPr>
            <p:custDataLst>
              <p:tags r:id="rId5"/>
            </p:custDataLst>
          </p:nvPr>
        </p:nvSpPr>
        <p:spPr>
          <a:xfrm>
            <a:off x="8590915" y="4451985"/>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3" name="椭圆 12"/>
          <p:cNvSpPr/>
          <p:nvPr>
            <p:custDataLst>
              <p:tags r:id="rId6"/>
            </p:custDataLst>
          </p:nvPr>
        </p:nvSpPr>
        <p:spPr>
          <a:xfrm>
            <a:off x="4636135" y="220091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4" name="椭圆 13"/>
          <p:cNvSpPr/>
          <p:nvPr>
            <p:custDataLst>
              <p:tags r:id="rId7"/>
            </p:custDataLst>
          </p:nvPr>
        </p:nvSpPr>
        <p:spPr>
          <a:xfrm>
            <a:off x="8619490" y="1927225"/>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5" name="椭圆 14"/>
          <p:cNvSpPr/>
          <p:nvPr>
            <p:custDataLst>
              <p:tags r:id="rId8"/>
            </p:custDataLst>
          </p:nvPr>
        </p:nvSpPr>
        <p:spPr>
          <a:xfrm>
            <a:off x="8880475" y="220091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6" name="椭圆 15"/>
          <p:cNvSpPr/>
          <p:nvPr>
            <p:custDataLst>
              <p:tags r:id="rId9"/>
            </p:custDataLst>
          </p:nvPr>
        </p:nvSpPr>
        <p:spPr>
          <a:xfrm>
            <a:off x="8619490" y="2157095"/>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7" name="椭圆 16"/>
          <p:cNvSpPr/>
          <p:nvPr>
            <p:custDataLst>
              <p:tags r:id="rId10"/>
            </p:custDataLst>
          </p:nvPr>
        </p:nvSpPr>
        <p:spPr>
          <a:xfrm>
            <a:off x="8880475" y="422275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8" name="椭圆 17"/>
          <p:cNvSpPr/>
          <p:nvPr>
            <p:custDataLst>
              <p:tags r:id="rId11"/>
            </p:custDataLst>
          </p:nvPr>
        </p:nvSpPr>
        <p:spPr>
          <a:xfrm>
            <a:off x="8590915" y="4222750"/>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19" name="椭圆 18"/>
          <p:cNvSpPr/>
          <p:nvPr>
            <p:custDataLst>
              <p:tags r:id="rId12"/>
            </p:custDataLst>
          </p:nvPr>
        </p:nvSpPr>
        <p:spPr>
          <a:xfrm>
            <a:off x="6513830" y="3283585"/>
            <a:ext cx="161925" cy="138430"/>
          </a:xfrm>
          <a:prstGeom prst="ellipse">
            <a:avLst/>
          </a:prstGeom>
          <a:solidFill>
            <a:schemeClr val="accent6"/>
          </a:solidFill>
        </p:spPr>
        <p:style>
          <a:lnRef idx="0">
            <a:srgbClr val="FFFFFF"/>
          </a:lnRef>
          <a:fillRef idx="1">
            <a:schemeClr val="accent1"/>
          </a:fillRef>
          <a:effectRef idx="0">
            <a:srgbClr val="FFFFFF"/>
          </a:effectRef>
          <a:fontRef idx="minor">
            <a:schemeClr val="lt1"/>
          </a:fontRef>
        </p:style>
        <p:txBody>
          <a:bodyPr rtlCol="0" anchor="ctr"/>
          <a:p>
            <a:pPr algn="ctr"/>
            <a:endParaRPr kumimoji="1" lang="zh-CN" altLang="en-US"/>
          </a:p>
        </p:txBody>
      </p:sp>
      <p:sp>
        <p:nvSpPr>
          <p:cNvPr id="20" name="椭圆 19"/>
          <p:cNvSpPr/>
          <p:nvPr>
            <p:custDataLst>
              <p:tags r:id="rId13"/>
            </p:custDataLst>
          </p:nvPr>
        </p:nvSpPr>
        <p:spPr>
          <a:xfrm>
            <a:off x="5763260" y="2157095"/>
            <a:ext cx="161925" cy="1384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endParaRPr kumimoji="1" lang="zh-CN" altLang="en-US"/>
          </a:p>
        </p:txBody>
      </p:sp>
      <p:sp>
        <p:nvSpPr>
          <p:cNvPr id="21" name="椭圆 20"/>
          <p:cNvSpPr/>
          <p:nvPr>
            <p:custDataLst>
              <p:tags r:id="rId14"/>
            </p:custDataLst>
          </p:nvPr>
        </p:nvSpPr>
        <p:spPr>
          <a:xfrm>
            <a:off x="6819900" y="3983990"/>
            <a:ext cx="161925" cy="1384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endParaRPr kumimoji="1" lang="zh-CN" altLang="en-US"/>
          </a:p>
        </p:txBody>
      </p:sp>
      <p:sp>
        <p:nvSpPr>
          <p:cNvPr id="22" name="椭圆 21"/>
          <p:cNvSpPr/>
          <p:nvPr>
            <p:custDataLst>
              <p:tags r:id="rId15"/>
            </p:custDataLst>
          </p:nvPr>
        </p:nvSpPr>
        <p:spPr>
          <a:xfrm>
            <a:off x="7512050" y="2867025"/>
            <a:ext cx="161925" cy="1384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endParaRPr kumimoji="1" lang="zh-CN" altLang="en-US"/>
          </a:p>
        </p:txBody>
      </p:sp>
      <p:sp>
        <p:nvSpPr>
          <p:cNvPr id="23" name="椭圆 22"/>
          <p:cNvSpPr/>
          <p:nvPr>
            <p:custDataLst>
              <p:tags r:id="rId16"/>
            </p:custDataLst>
          </p:nvPr>
        </p:nvSpPr>
        <p:spPr>
          <a:xfrm>
            <a:off x="6819900" y="1669415"/>
            <a:ext cx="161925" cy="138430"/>
          </a:xfrm>
          <a:prstGeom prst="ellipse">
            <a:avLst/>
          </a:prstGeom>
        </p:spPr>
        <p:style>
          <a:lnRef idx="0">
            <a:srgbClr val="FFFFFF"/>
          </a:lnRef>
          <a:fillRef idx="1">
            <a:schemeClr val="accent2"/>
          </a:fillRef>
          <a:effectRef idx="0">
            <a:srgbClr val="FFFFFF"/>
          </a:effectRef>
          <a:fontRef idx="minor">
            <a:schemeClr val="lt1"/>
          </a:fontRef>
        </p:style>
        <p:txBody>
          <a:bodyPr rtlCol="0" anchor="ctr"/>
          <a:p>
            <a:pPr algn="ctr"/>
            <a:endParaRPr kumimoji="1" lang="zh-CN" altLang="en-US"/>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等价类划分的指导</a:t>
            </a:r>
            <a:r>
              <a:rPr kumimoji="1" lang="zh-CN" altLang="en-US" sz="2400" dirty="0" err="1">
                <a:sym typeface="+mn-ea"/>
              </a:rPr>
              <a:t>原则</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如果输入值处于区间</a:t>
            </a:r>
            <a:r>
              <a:rPr lang="en-US" altLang="zh-CN" sz="2000" dirty="0">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则可以确定三个等价类：小于</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，大</a:t>
            </a:r>
            <a:r>
              <a:rPr lang="zh-CN" altLang="en-US" sz="2000" dirty="0">
                <a:latin typeface="微软雅黑" panose="020B0503020204020204" pitchFamily="34" charset="-122"/>
                <a:ea typeface="微软雅黑" panose="020B0503020204020204" pitchFamily="34" charset="-122"/>
              </a:rPr>
              <a:t>于等于</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且小于等于</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，大于</a:t>
            </a:r>
            <a:r>
              <a:rPr lang="en-US" altLang="zh-CN" sz="2000" dirty="0">
                <a:latin typeface="微软雅黑" panose="020B0503020204020204" pitchFamily="34" charset="-122"/>
                <a:ea typeface="微软雅黑" panose="020B0503020204020204" pitchFamily="34" charset="-122"/>
              </a:rPr>
              <a:t>b</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如果输入对数据数目要求在</a:t>
            </a:r>
            <a:r>
              <a:rPr lang="en-US" altLang="zh-CN" sz="2000" dirty="0">
                <a:latin typeface="微软雅黑" panose="020B0503020204020204" pitchFamily="34" charset="-122"/>
                <a:ea typeface="微软雅黑" panose="020B0503020204020204" pitchFamily="34" charset="-122"/>
                <a:sym typeface="+mn-ea"/>
              </a:rPr>
              <a:t>[a,b]</a:t>
            </a:r>
            <a:r>
              <a:rPr lang="zh-CN" altLang="en-US" sz="2000" dirty="0">
                <a:latin typeface="微软雅黑" panose="020B0503020204020204" pitchFamily="34" charset="-122"/>
                <a:ea typeface="微软雅黑" panose="020B0503020204020204" pitchFamily="34" charset="-122"/>
                <a:sym typeface="+mn-ea"/>
              </a:rPr>
              <a:t>之间：输入的数据数目小于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，大于等于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且小于等于</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，大于</a:t>
            </a:r>
            <a:r>
              <a:rPr lang="en-US" altLang="zh-CN" sz="2000" dirty="0">
                <a:latin typeface="微软雅黑" panose="020B0503020204020204" pitchFamily="34" charset="-122"/>
                <a:ea typeface="微软雅黑" panose="020B0503020204020204" pitchFamily="34" charset="-122"/>
                <a:sym typeface="+mn-ea"/>
              </a:rPr>
              <a:t>b</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如果输入的值要满足条件</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，条件</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，则可划分如下等价类：满足所有条件，满足条件</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但不满足其他条件，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，不满足任何</a:t>
            </a:r>
            <a:r>
              <a:rPr lang="zh-CN" altLang="en-US" sz="2000" dirty="0">
                <a:latin typeface="微软雅黑" panose="020B0503020204020204" pitchFamily="34" charset="-122"/>
                <a:ea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以上的复合</a:t>
            </a:r>
            <a:r>
              <a:rPr lang="zh-CN" altLang="en-US" sz="2000" dirty="0">
                <a:latin typeface="微软雅黑" panose="020B0503020204020204" pitchFamily="34" charset="-122"/>
                <a:ea typeface="微软雅黑" panose="020B0503020204020204" pitchFamily="34" charset="-122"/>
              </a:rPr>
              <a:t>应用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在已划分的某个等价类中一些元素在程序中的处理方式不同</a:t>
            </a:r>
            <a:r>
              <a:rPr lang="zh-CN" altLang="en-US" sz="2000" dirty="0">
                <a:latin typeface="微软雅黑" panose="020B0503020204020204" pitchFamily="34" charset="-122"/>
                <a:ea typeface="微软雅黑" panose="020B0503020204020204" pitchFamily="34" charset="-122"/>
              </a:rPr>
              <a:t>时，则应将该等价类进一步的划分为更小的等价类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16255" y="1548507"/>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54405"/>
            <a:ext cx="7943215" cy="292989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在输入条件规定了取值范围或值的个数的情况下，则可以确立一个有效等价类和两个无效等价类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如果输入需要是某个数字值，则可以确立一个有效等价类和一个无效</a:t>
            </a:r>
            <a:r>
              <a:rPr lang="zh-CN" altLang="en-US" sz="2000" dirty="0">
                <a:latin typeface="微软雅黑" panose="020B0503020204020204" pitchFamily="34" charset="-122"/>
                <a:ea typeface="微软雅黑" panose="020B0503020204020204" pitchFamily="34" charset="-122"/>
              </a:rPr>
              <a:t>等价类</a:t>
            </a:r>
            <a:endParaRPr lang="zh-CN" altLang="en-US" sz="2000" dirty="0">
              <a:latin typeface="微软雅黑" panose="020B0503020204020204" pitchFamily="34" charset="-122"/>
              <a:ea typeface="微软雅黑" panose="020B0503020204020204" pitchFamily="34" charset="-122"/>
            </a:endParaRPr>
          </a:p>
        </p:txBody>
      </p:sp>
      <p:grpSp>
        <p:nvGrpSpPr>
          <p:cNvPr id="24580" name="Group 5"/>
          <p:cNvGrpSpPr/>
          <p:nvPr/>
        </p:nvGrpSpPr>
        <p:grpSpPr bwMode="auto">
          <a:xfrm>
            <a:off x="1542098" y="2312670"/>
            <a:ext cx="6019800" cy="168275"/>
            <a:chOff x="0" y="0"/>
            <a:chExt cx="3792" cy="106"/>
          </a:xfrm>
        </p:grpSpPr>
        <p:sp>
          <p:nvSpPr>
            <p:cNvPr id="24600" name="Line 6"/>
            <p:cNvSpPr>
              <a:spLocks noChangeShapeType="1"/>
            </p:cNvSpPr>
            <p:nvPr>
              <p:custDataLst>
                <p:tags r:id="rId1"/>
              </p:custDataLst>
            </p:nvPr>
          </p:nvSpPr>
          <p:spPr bwMode="auto">
            <a:xfrm>
              <a:off x="0" y="53"/>
              <a:ext cx="37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1" name="Rectangle 7" descr="Light upward diagonal"/>
            <p:cNvSpPr>
              <a:spLocks noChangeArrowheads="1"/>
            </p:cNvSpPr>
            <p:nvPr>
              <p:custDataLst>
                <p:tags r:id="rId2"/>
              </p:custDataLst>
            </p:nvPr>
          </p:nvSpPr>
          <p:spPr bwMode="auto">
            <a:xfrm>
              <a:off x="1200" y="0"/>
              <a:ext cx="1392" cy="106"/>
            </a:xfrm>
            <a:prstGeom prst="rect">
              <a:avLst/>
            </a:prstGeom>
            <a:blipFill dpi="0" rotWithShape="0">
              <a:blip r:embed="rId3"/>
              <a:srcRect/>
              <a:tile tx="0" ty="0" sx="100000" sy="100000" flip="none" algn="tl"/>
            </a:blipFill>
            <a:ln w="12700">
              <a:solidFill>
                <a:schemeClr val="tx1"/>
              </a:solidFill>
              <a:miter lim="800000"/>
            </a:ln>
          </p:spPr>
          <p:txBody>
            <a:bodyPr wrap="none" anchor="ct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grpSp>
        <p:nvGrpSpPr>
          <p:cNvPr id="24581" name="Group 8"/>
          <p:cNvGrpSpPr/>
          <p:nvPr/>
        </p:nvGrpSpPr>
        <p:grpSpPr bwMode="auto">
          <a:xfrm>
            <a:off x="3437573" y="2074545"/>
            <a:ext cx="2230437" cy="917575"/>
            <a:chOff x="0" y="0"/>
            <a:chExt cx="1405" cy="578"/>
          </a:xfrm>
        </p:grpSpPr>
        <p:sp>
          <p:nvSpPr>
            <p:cNvPr id="24598" name="Freeform 9"/>
            <p:cNvSpPr/>
            <p:nvPr>
              <p:custDataLst>
                <p:tags r:id="rId4"/>
              </p:custDataLst>
            </p:nvPr>
          </p:nvSpPr>
          <p:spPr bwMode="auto">
            <a:xfrm>
              <a:off x="0" y="0"/>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5"/>
                <a:gd name="T52" fmla="*/ 0 h 414"/>
                <a:gd name="T53" fmla="*/ 1405 w 1405"/>
                <a:gd name="T54" fmla="*/ 414 h 4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9" name="Text Box 10"/>
            <p:cNvSpPr txBox="1">
              <a:spLocks noChangeArrowheads="1"/>
            </p:cNvSpPr>
            <p:nvPr>
              <p:custDataLst>
                <p:tags r:id="rId5"/>
              </p:custDataLst>
            </p:nvPr>
          </p:nvSpPr>
          <p:spPr bwMode="auto">
            <a:xfrm>
              <a:off x="441" y="366"/>
              <a:ext cx="6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in range</a:t>
              </a:r>
              <a:endParaRPr lang="en-US" altLang="zh-CN" sz="1600" b="1"/>
            </a:p>
          </p:txBody>
        </p:sp>
      </p:grpSp>
      <p:grpSp>
        <p:nvGrpSpPr>
          <p:cNvPr id="24582" name="Group 11"/>
          <p:cNvGrpSpPr/>
          <p:nvPr/>
        </p:nvGrpSpPr>
        <p:grpSpPr bwMode="auto">
          <a:xfrm>
            <a:off x="5653723" y="1972945"/>
            <a:ext cx="2227262" cy="1020763"/>
            <a:chOff x="0" y="0"/>
            <a:chExt cx="1403" cy="643"/>
          </a:xfrm>
        </p:grpSpPr>
        <p:sp>
          <p:nvSpPr>
            <p:cNvPr id="24596" name="Freeform 12"/>
            <p:cNvSpPr/>
            <p:nvPr>
              <p:custDataLst>
                <p:tags r:id="rId6"/>
              </p:custDataLst>
            </p:nvPr>
          </p:nvSpPr>
          <p:spPr bwMode="auto">
            <a:xfrm>
              <a:off x="0" y="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7" name="Text Box 13"/>
            <p:cNvSpPr txBox="1">
              <a:spLocks noChangeArrowheads="1"/>
            </p:cNvSpPr>
            <p:nvPr>
              <p:custDataLst>
                <p:tags r:id="rId7"/>
              </p:custDataLst>
            </p:nvPr>
          </p:nvSpPr>
          <p:spPr bwMode="auto">
            <a:xfrm>
              <a:off x="128" y="431"/>
              <a:ext cx="1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greater than range</a:t>
              </a:r>
              <a:endParaRPr lang="en-US" altLang="zh-CN" sz="1600" b="1"/>
            </a:p>
          </p:txBody>
        </p:sp>
      </p:grpSp>
      <p:grpSp>
        <p:nvGrpSpPr>
          <p:cNvPr id="24583" name="Group 14"/>
          <p:cNvGrpSpPr/>
          <p:nvPr/>
        </p:nvGrpSpPr>
        <p:grpSpPr bwMode="auto">
          <a:xfrm>
            <a:off x="1278573" y="2101533"/>
            <a:ext cx="2163762" cy="892175"/>
            <a:chOff x="0" y="0"/>
            <a:chExt cx="1363" cy="562"/>
          </a:xfrm>
        </p:grpSpPr>
        <p:sp>
          <p:nvSpPr>
            <p:cNvPr id="24594" name="Freeform 15"/>
            <p:cNvSpPr/>
            <p:nvPr>
              <p:custDataLst>
                <p:tags r:id="rId8"/>
              </p:custDataLst>
            </p:nvPr>
          </p:nvSpPr>
          <p:spPr bwMode="auto">
            <a:xfrm>
              <a:off x="0" y="0"/>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5" name="Text Box 16"/>
            <p:cNvSpPr txBox="1">
              <a:spLocks noChangeArrowheads="1"/>
            </p:cNvSpPr>
            <p:nvPr>
              <p:custDataLst>
                <p:tags r:id="rId9"/>
              </p:custDataLst>
            </p:nvPr>
          </p:nvSpPr>
          <p:spPr bwMode="auto">
            <a:xfrm>
              <a:off x="143" y="350"/>
              <a:ext cx="10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less than range</a:t>
              </a:r>
              <a:endParaRPr lang="en-US" altLang="zh-CN" sz="1600" b="1"/>
            </a:p>
          </p:txBody>
        </p:sp>
      </p:grpSp>
      <p:grpSp>
        <p:nvGrpSpPr>
          <p:cNvPr id="159760" name="Group 17"/>
          <p:cNvGrpSpPr/>
          <p:nvPr/>
        </p:nvGrpSpPr>
        <p:grpSpPr bwMode="auto">
          <a:xfrm>
            <a:off x="1468755" y="4268470"/>
            <a:ext cx="6019800" cy="76200"/>
            <a:chOff x="0" y="0"/>
            <a:chExt cx="3792" cy="48"/>
          </a:xfrm>
        </p:grpSpPr>
        <p:sp>
          <p:nvSpPr>
            <p:cNvPr id="24592" name="Line 18"/>
            <p:cNvSpPr>
              <a:spLocks noChangeShapeType="1"/>
            </p:cNvSpPr>
            <p:nvPr>
              <p:custDataLst>
                <p:tags r:id="rId10"/>
              </p:custDataLst>
            </p:nvPr>
          </p:nvSpPr>
          <p:spPr bwMode="auto">
            <a:xfrm>
              <a:off x="0" y="25"/>
              <a:ext cx="37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3" name="Oval 19"/>
            <p:cNvSpPr>
              <a:spLocks noChangeArrowheads="1"/>
            </p:cNvSpPr>
            <p:nvPr>
              <p:custDataLst>
                <p:tags r:id="rId11"/>
              </p:custDataLst>
            </p:nvPr>
          </p:nvSpPr>
          <p:spPr bwMode="auto">
            <a:xfrm>
              <a:off x="1872" y="0"/>
              <a:ext cx="48" cy="48"/>
            </a:xfrm>
            <a:prstGeom prst="ellipse">
              <a:avLst/>
            </a:prstGeom>
            <a:solidFill>
              <a:schemeClr val="hlink"/>
            </a:solidFill>
            <a:ln w="12700">
              <a:solidFill>
                <a:schemeClr val="tx1"/>
              </a:solidFill>
              <a:round/>
            </a:ln>
          </p:spPr>
          <p:txBody>
            <a:bodyPr wrap="none" anchor="ct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sp>
        <p:nvSpPr>
          <p:cNvPr id="159763" name="Text Box 20"/>
          <p:cNvSpPr txBox="1">
            <a:spLocks noChangeArrowheads="1"/>
          </p:cNvSpPr>
          <p:nvPr>
            <p:custDataLst>
              <p:tags r:id="rId12"/>
            </p:custDataLst>
          </p:nvPr>
        </p:nvSpPr>
        <p:spPr bwMode="auto">
          <a:xfrm>
            <a:off x="4129405" y="4568508"/>
            <a:ext cx="703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value</a:t>
            </a:r>
            <a:endParaRPr lang="en-US" altLang="zh-CN" sz="1600" b="1"/>
          </a:p>
        </p:txBody>
      </p:sp>
      <p:grpSp>
        <p:nvGrpSpPr>
          <p:cNvPr id="159764" name="Group 21"/>
          <p:cNvGrpSpPr/>
          <p:nvPr/>
        </p:nvGrpSpPr>
        <p:grpSpPr bwMode="auto">
          <a:xfrm>
            <a:off x="4504055" y="3884295"/>
            <a:ext cx="3376613" cy="1022350"/>
            <a:chOff x="0" y="0"/>
            <a:chExt cx="2127" cy="644"/>
          </a:xfrm>
        </p:grpSpPr>
        <p:sp>
          <p:nvSpPr>
            <p:cNvPr id="24590" name="Freeform 22"/>
            <p:cNvSpPr/>
            <p:nvPr>
              <p:custDataLst>
                <p:tags r:id="rId13"/>
              </p:custDataLst>
            </p:nvPr>
          </p:nvSpPr>
          <p:spPr bwMode="auto">
            <a:xfrm>
              <a:off x="0" y="0"/>
              <a:ext cx="2127" cy="432"/>
            </a:xfrm>
            <a:custGeom>
              <a:avLst/>
              <a:gdLst>
                <a:gd name="T0" fmla="*/ 2167007 w 1403"/>
                <a:gd name="T1" fmla="*/ 100 h 432"/>
                <a:gd name="T2" fmla="*/ 238219 w 1403"/>
                <a:gd name="T3" fmla="*/ 156 h 432"/>
                <a:gd name="T4" fmla="*/ 120771 w 1403"/>
                <a:gd name="T5" fmla="*/ 179 h 432"/>
                <a:gd name="T6" fmla="*/ 87389 w 1403"/>
                <a:gd name="T7" fmla="*/ 203 h 432"/>
                <a:gd name="T8" fmla="*/ 21126 w 1403"/>
                <a:gd name="T9" fmla="*/ 252 h 432"/>
                <a:gd name="T10" fmla="*/ 61921 w 1403"/>
                <a:gd name="T11" fmla="*/ 347 h 432"/>
                <a:gd name="T12" fmla="*/ 456978 w 1403"/>
                <a:gd name="T13" fmla="*/ 384 h 432"/>
                <a:gd name="T14" fmla="*/ 1949786 w 1403"/>
                <a:gd name="T15" fmla="*/ 422 h 432"/>
                <a:gd name="T16" fmla="*/ 2520327 w 1403"/>
                <a:gd name="T17" fmla="*/ 432 h 432"/>
                <a:gd name="T18" fmla="*/ 3969491 w 1403"/>
                <a:gd name="T19" fmla="*/ 422 h 432"/>
                <a:gd name="T20" fmla="*/ 4495215 w 1403"/>
                <a:gd name="T21" fmla="*/ 394 h 432"/>
                <a:gd name="T22" fmla="*/ 5721917 w 1403"/>
                <a:gd name="T23" fmla="*/ 356 h 432"/>
                <a:gd name="T24" fmla="*/ 5767025 w 1403"/>
                <a:gd name="T25" fmla="*/ 290 h 432"/>
                <a:gd name="T26" fmla="*/ 2827593 w 1403"/>
                <a:gd name="T27" fmla="*/ 100 h 432"/>
                <a:gd name="T28" fmla="*/ 2167007 w 1403"/>
                <a:gd name="T29" fmla="*/ 100 h 4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3"/>
                <a:gd name="T46" fmla="*/ 0 h 432"/>
                <a:gd name="T47" fmla="*/ 1403 w 1403"/>
                <a:gd name="T48" fmla="*/ 432 h 4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1" name="Text Box 23"/>
            <p:cNvSpPr txBox="1">
              <a:spLocks noChangeArrowheads="1"/>
            </p:cNvSpPr>
            <p:nvPr>
              <p:custDataLst>
                <p:tags r:id="rId14"/>
              </p:custDataLst>
            </p:nvPr>
          </p:nvSpPr>
          <p:spPr bwMode="auto">
            <a:xfrm>
              <a:off x="525" y="432"/>
              <a:ext cx="12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greater than value</a:t>
              </a:r>
              <a:endParaRPr lang="en-US" altLang="zh-CN" sz="1600" b="1"/>
            </a:p>
          </p:txBody>
        </p:sp>
      </p:grpSp>
      <p:grpSp>
        <p:nvGrpSpPr>
          <p:cNvPr id="159767" name="Group 24"/>
          <p:cNvGrpSpPr/>
          <p:nvPr/>
        </p:nvGrpSpPr>
        <p:grpSpPr bwMode="auto">
          <a:xfrm>
            <a:off x="897255" y="4012883"/>
            <a:ext cx="3548063" cy="893762"/>
            <a:chOff x="0" y="0"/>
            <a:chExt cx="2235" cy="563"/>
          </a:xfrm>
        </p:grpSpPr>
        <p:sp>
          <p:nvSpPr>
            <p:cNvPr id="24588" name="Freeform 25"/>
            <p:cNvSpPr/>
            <p:nvPr>
              <p:custDataLst>
                <p:tags r:id="rId15"/>
              </p:custDataLst>
            </p:nvPr>
          </p:nvSpPr>
          <p:spPr bwMode="auto">
            <a:xfrm>
              <a:off x="0" y="0"/>
              <a:ext cx="2235" cy="351"/>
            </a:xfrm>
            <a:custGeom>
              <a:avLst/>
              <a:gdLst>
                <a:gd name="T0" fmla="*/ 26926019 w 1363"/>
                <a:gd name="T1" fmla="*/ 178 h 351"/>
                <a:gd name="T2" fmla="*/ 26609282 w 1363"/>
                <a:gd name="T3" fmla="*/ 103 h 351"/>
                <a:gd name="T4" fmla="*/ 25564678 w 1363"/>
                <a:gd name="T5" fmla="*/ 52 h 351"/>
                <a:gd name="T6" fmla="*/ 20405461 w 1363"/>
                <a:gd name="T7" fmla="*/ 20 h 351"/>
                <a:gd name="T8" fmla="*/ 4385449 w 1363"/>
                <a:gd name="T9" fmla="*/ 30 h 351"/>
                <a:gd name="T10" fmla="*/ 1640167 w 1363"/>
                <a:gd name="T11" fmla="*/ 122 h 351"/>
                <a:gd name="T12" fmla="*/ 9229476 w 1363"/>
                <a:gd name="T13" fmla="*/ 333 h 351"/>
                <a:gd name="T14" fmla="*/ 17248661 w 1363"/>
                <a:gd name="T15" fmla="*/ 342 h 351"/>
                <a:gd name="T16" fmla="*/ 21861965 w 1363"/>
                <a:gd name="T17" fmla="*/ 333 h 351"/>
                <a:gd name="T18" fmla="*/ 21988965 w 1363"/>
                <a:gd name="T19" fmla="*/ 332 h 351"/>
                <a:gd name="T20" fmla="*/ 23031149 w 1363"/>
                <a:gd name="T21" fmla="*/ 324 h 351"/>
                <a:gd name="T22" fmla="*/ 24705559 w 1363"/>
                <a:gd name="T23" fmla="*/ 314 h 351"/>
                <a:gd name="T24" fmla="*/ 25461222 w 1363"/>
                <a:gd name="T25" fmla="*/ 308 h 351"/>
                <a:gd name="T26" fmla="*/ 26512455 w 1363"/>
                <a:gd name="T27" fmla="*/ 266 h 351"/>
                <a:gd name="T28" fmla="*/ 26768828 w 1363"/>
                <a:gd name="T29" fmla="*/ 250 h 351"/>
                <a:gd name="T30" fmla="*/ 26926019 w 1363"/>
                <a:gd name="T31" fmla="*/ 178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3"/>
                <a:gd name="T49" fmla="*/ 0 h 351"/>
                <a:gd name="T50" fmla="*/ 1363 w 1363"/>
                <a:gd name="T51" fmla="*/ 351 h 3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mpd="sng">
              <a:solidFill>
                <a:schemeClr val="tx1"/>
              </a:solidFill>
              <a:bevel/>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89" name="Text Box 26"/>
            <p:cNvSpPr txBox="1">
              <a:spLocks noChangeArrowheads="1"/>
            </p:cNvSpPr>
            <p:nvPr>
              <p:custDataLst>
                <p:tags r:id="rId16"/>
              </p:custDataLst>
            </p:nvPr>
          </p:nvSpPr>
          <p:spPr bwMode="auto">
            <a:xfrm>
              <a:off x="692" y="351"/>
              <a:ext cx="10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less than value</a:t>
              </a:r>
              <a:endParaRPr lang="en-US" altLang="zh-CN" sz="1600" b="1"/>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59760"/>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59763"/>
                                        </p:tgtEl>
                                        <p:attrNameLst>
                                          <p:attrName>style.visibility</p:attrName>
                                        </p:attrNameLst>
                                      </p:cBhvr>
                                      <p:to>
                                        <p:strVal val="visible"/>
                                      </p:to>
                                    </p:set>
                                    <p:animEffect transition="in" filter="dissolve">
                                      <p:cBhvr>
                                        <p:cTn id="9" dur="500"/>
                                        <p:tgtEl>
                                          <p:spTgt spid="159763"/>
                                        </p:tgtEl>
                                      </p:cBhvr>
                                    </p:animEffect>
                                  </p:childTnLst>
                                </p:cTn>
                              </p:par>
                              <p:par>
                                <p:cTn id="10" presetID="9" presetClass="entr" presetSubtype="0" fill="hold" nodeType="withEffect">
                                  <p:stCondLst>
                                    <p:cond delay="0"/>
                                  </p:stCondLst>
                                  <p:childTnLst>
                                    <p:set>
                                      <p:cBhvr>
                                        <p:cTn id="11" dur="1" fill="hold">
                                          <p:stCondLst>
                                            <p:cond delay="0"/>
                                          </p:stCondLst>
                                        </p:cTn>
                                        <p:tgtEl>
                                          <p:spTgt spid="159767"/>
                                        </p:tgtEl>
                                        <p:attrNameLst>
                                          <p:attrName>style.visibility</p:attrName>
                                        </p:attrNameLst>
                                      </p:cBhvr>
                                      <p:to>
                                        <p:strVal val="visible"/>
                                      </p:to>
                                    </p:set>
                                    <p:animEffect transition="in" filter="dissolve">
                                      <p:cBhvr>
                                        <p:cTn id="12" dur="500"/>
                                        <p:tgtEl>
                                          <p:spTgt spid="159767"/>
                                        </p:tgtEl>
                                      </p:cBhvr>
                                    </p:animEffect>
                                  </p:childTnLst>
                                </p:cTn>
                              </p:par>
                              <p:par>
                                <p:cTn id="13" presetID="9" presetClass="entr" presetSubtype="0" fill="hold" nodeType="withEffect">
                                  <p:stCondLst>
                                    <p:cond delay="0"/>
                                  </p:stCondLst>
                                  <p:childTnLst>
                                    <p:set>
                                      <p:cBhvr>
                                        <p:cTn id="14" dur="1" fill="hold">
                                          <p:stCondLst>
                                            <p:cond delay="0"/>
                                          </p:stCondLst>
                                        </p:cTn>
                                        <p:tgtEl>
                                          <p:spTgt spid="159764"/>
                                        </p:tgtEl>
                                        <p:attrNameLst>
                                          <p:attrName>style.visibility</p:attrName>
                                        </p:attrNameLst>
                                      </p:cBhvr>
                                      <p:to>
                                        <p:strVal val="visible"/>
                                      </p:to>
                                    </p:set>
                                    <p:animEffect transition="in" filter="dissolve">
                                      <p:cBhvr>
                                        <p:cTn id="15" dur="500"/>
                                        <p:tgtEl>
                                          <p:spTgt spid="159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6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53490"/>
            <a:ext cx="794321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在输入条件规定了输入值的集合或者规定了“必须如何”的条件的情况下，可以确立一个有效等价类和一个无效等价类</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在输入条件是一个布尔量的情况下，可确定一个有效等价类和一个无效等价类</a:t>
            </a:r>
            <a:endParaRPr lang="zh-CN" altLang="en-US" sz="1800" dirty="0">
              <a:latin typeface="微软雅黑" panose="020B0503020204020204" pitchFamily="34" charset="-122"/>
              <a:ea typeface="微软雅黑" panose="020B0503020204020204" pitchFamily="34" charset="-122"/>
            </a:endParaRPr>
          </a:p>
        </p:txBody>
      </p:sp>
      <p:sp>
        <p:nvSpPr>
          <p:cNvPr id="160772" name="Freeform 17"/>
          <p:cNvSpPr/>
          <p:nvPr>
            <p:custDataLst>
              <p:tags r:id="rId1"/>
            </p:custDataLst>
          </p:nvPr>
        </p:nvSpPr>
        <p:spPr bwMode="auto">
          <a:xfrm>
            <a:off x="1611630" y="2334260"/>
            <a:ext cx="4658995" cy="723900"/>
          </a:xfrm>
          <a:custGeom>
            <a:avLst/>
            <a:gdLst>
              <a:gd name="T0" fmla="*/ 2147483647 w 3340"/>
              <a:gd name="T1" fmla="*/ 2147483647 h 666"/>
              <a:gd name="T2" fmla="*/ 2147483647 w 3340"/>
              <a:gd name="T3" fmla="*/ 2147483647 h 666"/>
              <a:gd name="T4" fmla="*/ 2147483647 w 3340"/>
              <a:gd name="T5" fmla="*/ 2147483647 h 666"/>
              <a:gd name="T6" fmla="*/ 0 w 3340"/>
              <a:gd name="T7" fmla="*/ 2147483647 h 666"/>
              <a:gd name="T8" fmla="*/ 2147483647 w 3340"/>
              <a:gd name="T9" fmla="*/ 2147483647 h 666"/>
              <a:gd name="T10" fmla="*/ 2147483647 w 3340"/>
              <a:gd name="T11" fmla="*/ 2147483647 h 666"/>
              <a:gd name="T12" fmla="*/ 2147483647 w 3340"/>
              <a:gd name="T13" fmla="*/ 2147483647 h 666"/>
              <a:gd name="T14" fmla="*/ 2147483647 w 3340"/>
              <a:gd name="T15" fmla="*/ 2147483647 h 666"/>
              <a:gd name="T16" fmla="*/ 2147483647 w 3340"/>
              <a:gd name="T17" fmla="*/ 2147483647 h 666"/>
              <a:gd name="T18" fmla="*/ 2147483647 w 3340"/>
              <a:gd name="T19" fmla="*/ 2147483647 h 666"/>
              <a:gd name="T20" fmla="*/ 2147483647 w 3340"/>
              <a:gd name="T21" fmla="*/ 2147483647 h 666"/>
              <a:gd name="T22" fmla="*/ 2147483647 w 3340"/>
              <a:gd name="T23" fmla="*/ 2147483647 h 666"/>
              <a:gd name="T24" fmla="*/ 2147483647 w 3340"/>
              <a:gd name="T25" fmla="*/ 2147483647 h 666"/>
              <a:gd name="T26" fmla="*/ 2147483647 w 3340"/>
              <a:gd name="T27" fmla="*/ 2147483647 h 666"/>
              <a:gd name="T28" fmla="*/ 2147483647 w 3340"/>
              <a:gd name="T29" fmla="*/ 2147483647 h 666"/>
              <a:gd name="T30" fmla="*/ 2147483647 w 3340"/>
              <a:gd name="T31" fmla="*/ 2147483647 h 666"/>
              <a:gd name="T32" fmla="*/ 2147483647 w 3340"/>
              <a:gd name="T33" fmla="*/ 2147483647 h 666"/>
              <a:gd name="T34" fmla="*/ 2147483647 w 3340"/>
              <a:gd name="T35" fmla="*/ 2147483647 h 666"/>
              <a:gd name="T36" fmla="*/ 2147483647 w 3340"/>
              <a:gd name="T37" fmla="*/ 2147483647 h 666"/>
              <a:gd name="T38" fmla="*/ 2147483647 w 3340"/>
              <a:gd name="T39" fmla="*/ 2147483647 h 6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0"/>
              <a:gd name="T61" fmla="*/ 0 h 666"/>
              <a:gd name="T62" fmla="*/ 3340 w 3340"/>
              <a:gd name="T63" fmla="*/ 666 h 6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cmpd="sng">
            <a:solidFill>
              <a:schemeClr val="tx1"/>
            </a:solidFill>
            <a:bevel/>
          </a:ln>
        </p:spPr>
        <p:txBody>
          <a:bodyPr wrap="none" anchor="ctr"/>
          <a:lstStyle/>
          <a:p>
            <a:endParaRPr lang="zh-CN" altLang="en-US"/>
          </a:p>
        </p:txBody>
      </p:sp>
      <p:sp>
        <p:nvSpPr>
          <p:cNvPr id="160773" name="Text Box 18"/>
          <p:cNvSpPr txBox="1">
            <a:spLocks noChangeArrowheads="1"/>
          </p:cNvSpPr>
          <p:nvPr>
            <p:custDataLst>
              <p:tags r:id="rId2"/>
            </p:custDataLst>
          </p:nvPr>
        </p:nvSpPr>
        <p:spPr bwMode="auto">
          <a:xfrm>
            <a:off x="1727200" y="2516505"/>
            <a:ext cx="1711960" cy="25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400" b="1"/>
              <a:t>not member of set</a:t>
            </a:r>
            <a:endParaRPr lang="en-US" altLang="zh-CN" sz="1400" b="1"/>
          </a:p>
        </p:txBody>
      </p:sp>
      <p:sp>
        <p:nvSpPr>
          <p:cNvPr id="160774" name="Freeform 19"/>
          <p:cNvSpPr/>
          <p:nvPr>
            <p:custDataLst>
              <p:tags r:id="rId3"/>
            </p:custDataLst>
          </p:nvPr>
        </p:nvSpPr>
        <p:spPr bwMode="auto">
          <a:xfrm>
            <a:off x="3743325" y="2481580"/>
            <a:ext cx="2088515" cy="481330"/>
          </a:xfrm>
          <a:custGeom>
            <a:avLst/>
            <a:gdLst>
              <a:gd name="T0" fmla="*/ 2147483647 w 1079"/>
              <a:gd name="T1" fmla="*/ 2147483647 h 394"/>
              <a:gd name="T2" fmla="*/ 2147483647 w 1079"/>
              <a:gd name="T3" fmla="*/ 2147483647 h 394"/>
              <a:gd name="T4" fmla="*/ 2147483647 w 1079"/>
              <a:gd name="T5" fmla="*/ 2147483647 h 394"/>
              <a:gd name="T6" fmla="*/ 2147483647 w 1079"/>
              <a:gd name="T7" fmla="*/ 2147483647 h 394"/>
              <a:gd name="T8" fmla="*/ 2147483647 w 1079"/>
              <a:gd name="T9" fmla="*/ 2147483647 h 394"/>
              <a:gd name="T10" fmla="*/ 2147483647 w 1079"/>
              <a:gd name="T11" fmla="*/ 2147483647 h 394"/>
              <a:gd name="T12" fmla="*/ 2147483647 w 1079"/>
              <a:gd name="T13" fmla="*/ 2147483647 h 394"/>
              <a:gd name="T14" fmla="*/ 2147483647 w 1079"/>
              <a:gd name="T15" fmla="*/ 2147483647 h 394"/>
              <a:gd name="T16" fmla="*/ 2147483647 w 1079"/>
              <a:gd name="T17" fmla="*/ 2147483647 h 394"/>
              <a:gd name="T18" fmla="*/ 2147483647 w 1079"/>
              <a:gd name="T19" fmla="*/ 2147483647 h 394"/>
              <a:gd name="T20" fmla="*/ 2147483647 w 1079"/>
              <a:gd name="T21" fmla="*/ 2147483647 h 394"/>
              <a:gd name="T22" fmla="*/ 2147483647 w 1079"/>
              <a:gd name="T23" fmla="*/ 2147483647 h 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9"/>
              <a:gd name="T37" fmla="*/ 0 h 394"/>
              <a:gd name="T38" fmla="*/ 1079 w 1079"/>
              <a:gd name="T39" fmla="*/ 394 h 3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cmpd="sng">
            <a:solidFill>
              <a:schemeClr val="tx1"/>
            </a:solidFill>
            <a:bevel/>
          </a:ln>
        </p:spPr>
        <p:txBody>
          <a:bodyPr wrap="none" anchor="ctr"/>
          <a:lstStyle/>
          <a:p>
            <a:endParaRPr lang="zh-CN" altLang="en-US"/>
          </a:p>
        </p:txBody>
      </p:sp>
      <p:sp>
        <p:nvSpPr>
          <p:cNvPr id="160775" name="Text Box 20"/>
          <p:cNvSpPr txBox="1">
            <a:spLocks noChangeArrowheads="1"/>
          </p:cNvSpPr>
          <p:nvPr>
            <p:custDataLst>
              <p:tags r:id="rId4"/>
            </p:custDataLst>
          </p:nvPr>
        </p:nvSpPr>
        <p:spPr bwMode="auto">
          <a:xfrm>
            <a:off x="3888105" y="2661285"/>
            <a:ext cx="1537335" cy="25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400" b="1"/>
              <a:t>member of set</a:t>
            </a:r>
            <a:endParaRPr lang="en-US" altLang="zh-CN" sz="1400" b="1"/>
          </a:p>
        </p:txBody>
      </p:sp>
      <p:sp>
        <p:nvSpPr>
          <p:cNvPr id="160776" name="Freeform 21"/>
          <p:cNvSpPr/>
          <p:nvPr>
            <p:custDataLst>
              <p:tags r:id="rId5"/>
            </p:custDataLst>
          </p:nvPr>
        </p:nvSpPr>
        <p:spPr bwMode="auto">
          <a:xfrm>
            <a:off x="2237740" y="3985260"/>
            <a:ext cx="4485640" cy="908050"/>
          </a:xfrm>
          <a:custGeom>
            <a:avLst/>
            <a:gdLst>
              <a:gd name="T0" fmla="*/ 2147483647 w 3340"/>
              <a:gd name="T1" fmla="*/ 2147483647 h 666"/>
              <a:gd name="T2" fmla="*/ 2147483647 w 3340"/>
              <a:gd name="T3" fmla="*/ 2147483647 h 666"/>
              <a:gd name="T4" fmla="*/ 2147483647 w 3340"/>
              <a:gd name="T5" fmla="*/ 2147483647 h 666"/>
              <a:gd name="T6" fmla="*/ 0 w 3340"/>
              <a:gd name="T7" fmla="*/ 2147483647 h 666"/>
              <a:gd name="T8" fmla="*/ 2147483647 w 3340"/>
              <a:gd name="T9" fmla="*/ 2147483647 h 666"/>
              <a:gd name="T10" fmla="*/ 2147483647 w 3340"/>
              <a:gd name="T11" fmla="*/ 2147483647 h 666"/>
              <a:gd name="T12" fmla="*/ 2147483647 w 3340"/>
              <a:gd name="T13" fmla="*/ 2147483647 h 666"/>
              <a:gd name="T14" fmla="*/ 2147483647 w 3340"/>
              <a:gd name="T15" fmla="*/ 2147483647 h 666"/>
              <a:gd name="T16" fmla="*/ 2147483647 w 3340"/>
              <a:gd name="T17" fmla="*/ 2147483647 h 666"/>
              <a:gd name="T18" fmla="*/ 2147483647 w 3340"/>
              <a:gd name="T19" fmla="*/ 2147483647 h 666"/>
              <a:gd name="T20" fmla="*/ 2147483647 w 3340"/>
              <a:gd name="T21" fmla="*/ 2147483647 h 666"/>
              <a:gd name="T22" fmla="*/ 2147483647 w 3340"/>
              <a:gd name="T23" fmla="*/ 2147483647 h 666"/>
              <a:gd name="T24" fmla="*/ 2147483647 w 3340"/>
              <a:gd name="T25" fmla="*/ 2147483647 h 666"/>
              <a:gd name="T26" fmla="*/ 2147483647 w 3340"/>
              <a:gd name="T27" fmla="*/ 2147483647 h 666"/>
              <a:gd name="T28" fmla="*/ 2147483647 w 3340"/>
              <a:gd name="T29" fmla="*/ 2147483647 h 666"/>
              <a:gd name="T30" fmla="*/ 2147483647 w 3340"/>
              <a:gd name="T31" fmla="*/ 2147483647 h 666"/>
              <a:gd name="T32" fmla="*/ 2147483647 w 3340"/>
              <a:gd name="T33" fmla="*/ 2147483647 h 666"/>
              <a:gd name="T34" fmla="*/ 2147483647 w 3340"/>
              <a:gd name="T35" fmla="*/ 2147483647 h 666"/>
              <a:gd name="T36" fmla="*/ 2147483647 w 3340"/>
              <a:gd name="T37" fmla="*/ 2147483647 h 666"/>
              <a:gd name="T38" fmla="*/ 2147483647 w 3340"/>
              <a:gd name="T39" fmla="*/ 2147483647 h 6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0"/>
              <a:gd name="T61" fmla="*/ 0 h 666"/>
              <a:gd name="T62" fmla="*/ 3340 w 3340"/>
              <a:gd name="T63" fmla="*/ 666 h 6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FAFD00"/>
          </a:solidFill>
          <a:ln w="12700" cmpd="sng">
            <a:solidFill>
              <a:schemeClr val="tx1"/>
            </a:solidFill>
            <a:bevel/>
          </a:ln>
        </p:spPr>
        <p:txBody>
          <a:bodyPr wrap="none" anchor="ctr"/>
          <a:lstStyle/>
          <a:p>
            <a:endParaRPr lang="zh-CN" altLang="en-US"/>
          </a:p>
        </p:txBody>
      </p:sp>
      <p:sp>
        <p:nvSpPr>
          <p:cNvPr id="160777" name="Freeform 22"/>
          <p:cNvSpPr/>
          <p:nvPr>
            <p:custDataLst>
              <p:tags r:id="rId6"/>
            </p:custDataLst>
          </p:nvPr>
        </p:nvSpPr>
        <p:spPr bwMode="auto">
          <a:xfrm>
            <a:off x="3893185" y="4100195"/>
            <a:ext cx="1390650" cy="466090"/>
          </a:xfrm>
          <a:custGeom>
            <a:avLst/>
            <a:gdLst>
              <a:gd name="T0" fmla="*/ 2147483647 w 1079"/>
              <a:gd name="T1" fmla="*/ 2147483647 h 394"/>
              <a:gd name="T2" fmla="*/ 2147483647 w 1079"/>
              <a:gd name="T3" fmla="*/ 2147483647 h 394"/>
              <a:gd name="T4" fmla="*/ 2147483647 w 1079"/>
              <a:gd name="T5" fmla="*/ 2147483647 h 394"/>
              <a:gd name="T6" fmla="*/ 2147483647 w 1079"/>
              <a:gd name="T7" fmla="*/ 2147483647 h 394"/>
              <a:gd name="T8" fmla="*/ 2147483647 w 1079"/>
              <a:gd name="T9" fmla="*/ 2147483647 h 394"/>
              <a:gd name="T10" fmla="*/ 2147483647 w 1079"/>
              <a:gd name="T11" fmla="*/ 2147483647 h 394"/>
              <a:gd name="T12" fmla="*/ 2147483647 w 1079"/>
              <a:gd name="T13" fmla="*/ 2147483647 h 394"/>
              <a:gd name="T14" fmla="*/ 2147483647 w 1079"/>
              <a:gd name="T15" fmla="*/ 2147483647 h 394"/>
              <a:gd name="T16" fmla="*/ 2147483647 w 1079"/>
              <a:gd name="T17" fmla="*/ 2147483647 h 394"/>
              <a:gd name="T18" fmla="*/ 2147483647 w 1079"/>
              <a:gd name="T19" fmla="*/ 2147483647 h 394"/>
              <a:gd name="T20" fmla="*/ 2147483647 w 1079"/>
              <a:gd name="T21" fmla="*/ 2147483647 h 394"/>
              <a:gd name="T22" fmla="*/ 2147483647 w 1079"/>
              <a:gd name="T23" fmla="*/ 2147483647 h 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9"/>
              <a:gd name="T37" fmla="*/ 0 h 394"/>
              <a:gd name="T38" fmla="*/ 1079 w 1079"/>
              <a:gd name="T39" fmla="*/ 394 h 39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chemeClr val="accent1"/>
          </a:solidFill>
          <a:ln w="12700" cmpd="sng">
            <a:solidFill>
              <a:schemeClr val="tx1"/>
            </a:solidFill>
            <a:bevel/>
          </a:ln>
        </p:spPr>
        <p:txBody>
          <a:bodyPr wrap="none" anchor="ctr"/>
          <a:lstStyle/>
          <a:p>
            <a:endParaRPr lang="zh-CN" altLang="en-US"/>
          </a:p>
        </p:txBody>
      </p:sp>
      <p:sp>
        <p:nvSpPr>
          <p:cNvPr id="160778" name="Text Box 23"/>
          <p:cNvSpPr txBox="1">
            <a:spLocks noChangeArrowheads="1"/>
          </p:cNvSpPr>
          <p:nvPr>
            <p:custDataLst>
              <p:tags r:id="rId7"/>
            </p:custDataLst>
          </p:nvPr>
        </p:nvSpPr>
        <p:spPr bwMode="auto">
          <a:xfrm>
            <a:off x="4035425" y="4199890"/>
            <a:ext cx="86423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Boolean</a:t>
            </a:r>
            <a:endParaRPr lang="en-US" altLang="zh-CN" sz="1600" b="1"/>
          </a:p>
        </p:txBody>
      </p:sp>
      <p:sp>
        <p:nvSpPr>
          <p:cNvPr id="160779" name="Text Box 24"/>
          <p:cNvSpPr txBox="1">
            <a:spLocks noChangeArrowheads="1"/>
          </p:cNvSpPr>
          <p:nvPr>
            <p:custDataLst>
              <p:tags r:id="rId8"/>
            </p:custDataLst>
          </p:nvPr>
        </p:nvSpPr>
        <p:spPr bwMode="auto">
          <a:xfrm>
            <a:off x="2446020" y="4263390"/>
            <a:ext cx="1269365"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Arial" panose="020B0604020202020204" pitchFamily="34" charset="0"/>
              <a:buNone/>
            </a:pPr>
            <a:r>
              <a:rPr lang="en-US" altLang="zh-CN" sz="1600" b="1"/>
              <a:t>Non-Boolean</a:t>
            </a:r>
            <a:endParaRPr lang="en-US" altLang="zh-CN" sz="1600" b="1"/>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607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0772"/>
                                        </p:tgtEl>
                                        <p:attrNameLst>
                                          <p:attrName>style.visibility</p:attrName>
                                        </p:attrNameLst>
                                      </p:cBhvr>
                                      <p:to>
                                        <p:strVal val="visible"/>
                                      </p:to>
                                    </p:set>
                                  </p:childTnLst>
                                </p:cTn>
                              </p:par>
                              <p:par>
                                <p:cTn id="9" presetID="9" presetClass="entr" presetSubtype="0" fill="hold" grpId="0" nodeType="withEffect">
                                  <p:stCondLst>
                                    <p:cond delay="0"/>
                                  </p:stCondLst>
                                  <p:childTnLst>
                                    <p:set>
                                      <p:cBhvr>
                                        <p:cTn id="10" dur="1" fill="hold">
                                          <p:stCondLst>
                                            <p:cond delay="0"/>
                                          </p:stCondLst>
                                        </p:cTn>
                                        <p:tgtEl>
                                          <p:spTgt spid="160775"/>
                                        </p:tgtEl>
                                        <p:attrNameLst>
                                          <p:attrName>style.visibility</p:attrName>
                                        </p:attrNameLst>
                                      </p:cBhvr>
                                      <p:to>
                                        <p:strVal val="visible"/>
                                      </p:to>
                                    </p:set>
                                    <p:animEffect transition="in" filter="dissolve">
                                      <p:cBhvr>
                                        <p:cTn id="11" dur="500"/>
                                        <p:tgtEl>
                                          <p:spTgt spid="16077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60773"/>
                                        </p:tgtEl>
                                        <p:attrNameLst>
                                          <p:attrName>style.visibility</p:attrName>
                                        </p:attrNameLst>
                                      </p:cBhvr>
                                      <p:to>
                                        <p:strVal val="visible"/>
                                      </p:to>
                                    </p:set>
                                    <p:animEffect transition="in" filter="dissolve">
                                      <p:cBhvr>
                                        <p:cTn id="14" dur="500"/>
                                        <p:tgtEl>
                                          <p:spTgt spid="160773"/>
                                        </p:tgtEl>
                                      </p:cBhvr>
                                    </p:animEffect>
                                  </p:childTnLst>
                                </p:cTn>
                              </p:par>
                              <p:par>
                                <p:cTn id="15" presetID="1" presetClass="entr" presetSubtype="0" fill="hold" grpId="0" nodeType="withEffect">
                                  <p:stCondLst>
                                    <p:cond delay="0"/>
                                  </p:stCondLst>
                                  <p:childTnLst>
                                    <p:set>
                                      <p:cBhvr>
                                        <p:cTn id="16" dur="1" fill="hold">
                                          <p:stCondLst>
                                            <p:cond delay="499"/>
                                          </p:stCondLst>
                                        </p:cTn>
                                        <p:tgtEl>
                                          <p:spTgt spid="1607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0776"/>
                                        </p:tgtEl>
                                        <p:attrNameLst>
                                          <p:attrName>style.visibility</p:attrName>
                                        </p:attrNameLst>
                                      </p:cBhvr>
                                      <p:to>
                                        <p:strVal val="visible"/>
                                      </p:to>
                                    </p:set>
                                  </p:childTnLst>
                                </p:cTn>
                              </p:par>
                              <p:par>
                                <p:cTn id="19" presetID="9" presetClass="entr" presetSubtype="0" fill="hold" grpId="0" nodeType="withEffect">
                                  <p:stCondLst>
                                    <p:cond delay="0"/>
                                  </p:stCondLst>
                                  <p:childTnLst>
                                    <p:set>
                                      <p:cBhvr>
                                        <p:cTn id="20" dur="1" fill="hold">
                                          <p:stCondLst>
                                            <p:cond delay="0"/>
                                          </p:stCondLst>
                                        </p:cTn>
                                        <p:tgtEl>
                                          <p:spTgt spid="160778"/>
                                        </p:tgtEl>
                                        <p:attrNameLst>
                                          <p:attrName>style.visibility</p:attrName>
                                        </p:attrNameLst>
                                      </p:cBhvr>
                                      <p:to>
                                        <p:strVal val="visible"/>
                                      </p:to>
                                    </p:set>
                                    <p:animEffect transition="in" filter="dissolve">
                                      <p:cBhvr>
                                        <p:cTn id="21" dur="500"/>
                                        <p:tgtEl>
                                          <p:spTgt spid="1607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0779"/>
                                        </p:tgtEl>
                                        <p:attrNameLst>
                                          <p:attrName>style.visibility</p:attrName>
                                        </p:attrNameLst>
                                      </p:cBhvr>
                                      <p:to>
                                        <p:strVal val="visible"/>
                                      </p:to>
                                    </p:set>
                                    <p:animEffect transition="in" filter="dissolve">
                                      <p:cBhvr>
                                        <p:cTn id="24" dur="500"/>
                                        <p:tgtEl>
                                          <p:spTgt spid="160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bldLvl="0" animBg="1"/>
      <p:bldP spid="160773" grpId="0" autoUpdateAnimBg="0"/>
      <p:bldP spid="160774" grpId="0" bldLvl="0" animBg="1"/>
      <p:bldP spid="160775" grpId="0" autoUpdateAnimBg="0"/>
      <p:bldP spid="160776" grpId="0" bldLvl="0" animBg="1"/>
      <p:bldP spid="160777" grpId="0" bldLvl="0" animBg="1"/>
      <p:bldP spid="160778" grpId="0" autoUpdateAnimBg="0"/>
      <p:bldP spid="16077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等价类划分法的测试</a:t>
            </a:r>
            <a:r>
              <a:rPr kumimoji="1" lang="zh-CN" altLang="en-US" sz="2400" dirty="0" err="1">
                <a:sym typeface="+mn-ea"/>
              </a:rPr>
              <a:t>流程</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确定等价关系：确定程序的输入数据，对每个数据划分为若干有效等价类和若干无效</a:t>
            </a:r>
            <a:r>
              <a:rPr lang="zh-CN" altLang="en-US" sz="2000" dirty="0">
                <a:latin typeface="微软雅黑" panose="020B0503020204020204" pitchFamily="34" charset="-122"/>
                <a:ea typeface="微软雅黑" panose="020B0503020204020204" pitchFamily="34" charset="-122"/>
              </a:rPr>
              <a:t>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生成测试用例：不断编写新的测试用例，覆盖未出现的（有效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无效）等价类，并对这些测试用例进行</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等价类测试的</a:t>
            </a:r>
            <a:r>
              <a:rPr kumimoji="1" lang="zh-CN" altLang="en-US" sz="2400" dirty="0" err="1">
                <a:sym typeface="+mn-ea"/>
              </a:rPr>
              <a:t>分类</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分类依据是如何探索等价类，分为</a:t>
            </a:r>
            <a:r>
              <a:rPr lang="zh-CN" altLang="en-US" sz="2000" dirty="0">
                <a:latin typeface="微软雅黑" panose="020B0503020204020204" pitchFamily="34" charset="-122"/>
                <a:ea typeface="微软雅黑" panose="020B0503020204020204" pitchFamily="34" charset="-122"/>
              </a:rPr>
              <a:t>四类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依据</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：是否考虑无效</a:t>
            </a:r>
            <a:r>
              <a:rPr lang="zh-CN" altLang="en-US" sz="2000" dirty="0">
                <a:latin typeface="微软雅黑" panose="020B0503020204020204" pitchFamily="34" charset="-122"/>
                <a:ea typeface="微软雅黑" panose="020B0503020204020204" pitchFamily="34" charset="-122"/>
              </a:rPr>
              <a:t>值</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依据</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：在有多个输入值时，或者测试这些输入值的等价类的所有组合，或者仅保证对每一个输入值</a:t>
            </a:r>
            <a:r>
              <a:rPr lang="zh-CN" altLang="en-US" sz="2000" dirty="0">
                <a:latin typeface="微软雅黑" panose="020B0503020204020204" pitchFamily="34" charset="-122"/>
                <a:ea typeface="微软雅黑" panose="020B0503020204020204" pitchFamily="34" charset="-122"/>
              </a:rPr>
              <a:t>我们的测试用例们都涵盖了其所有等价类</a:t>
            </a:r>
            <a:endParaRPr 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假定输入数据为</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y</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a&lt;=x&lt;=d</a:t>
            </a:r>
            <a:r>
              <a:rPr lang="zh-CN" altLang="en-US" sz="2000" dirty="0">
                <a:latin typeface="微软雅黑" panose="020B0503020204020204" pitchFamily="34" charset="-122"/>
                <a:ea typeface="微软雅黑" panose="020B0503020204020204" pitchFamily="34" charset="-122"/>
              </a:rPr>
              <a:t>，且</a:t>
            </a:r>
            <a:r>
              <a:rPr lang="zh-CN" altLang="en-US" sz="2000" dirty="0">
                <a:latin typeface="微软雅黑" panose="020B0503020204020204" pitchFamily="34" charset="-122"/>
                <a:ea typeface="微软雅黑" panose="020B0503020204020204" pitchFamily="34" charset="-122"/>
              </a:rPr>
              <a:t>已分为</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e&lt;=y&lt;=g</a:t>
            </a:r>
            <a:r>
              <a:rPr lang="zh-CN" altLang="en-US" sz="2000" dirty="0">
                <a:latin typeface="微软雅黑" panose="020B0503020204020204" pitchFamily="34" charset="-122"/>
                <a:ea typeface="微软雅黑" panose="020B0503020204020204" pitchFamily="34" charset="-122"/>
              </a:rPr>
              <a:t>，且</a:t>
            </a:r>
            <a:r>
              <a:rPr lang="zh-CN" altLang="en-US" sz="2000" dirty="0">
                <a:latin typeface="微软雅黑" panose="020B0503020204020204" pitchFamily="34" charset="-122"/>
                <a:ea typeface="微软雅黑" panose="020B0503020204020204" pitchFamily="34" charset="-122"/>
              </a:rPr>
              <a:t>已分为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个等价</a:t>
            </a:r>
            <a:r>
              <a:rPr lang="zh-CN" altLang="en-US" sz="2000" dirty="0">
                <a:latin typeface="微软雅黑" panose="020B0503020204020204" pitchFamily="34" charset="-122"/>
                <a:ea typeface="微软雅黑" panose="020B0503020204020204" pitchFamily="34" charset="-122"/>
              </a:rPr>
              <a:t>类</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5325745" y="2762250"/>
            <a:ext cx="2813685" cy="1920240"/>
          </a:xfrm>
          <a:prstGeom prst="rect">
            <a:avLst/>
          </a:prstGeom>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1.弱一般等价类测试</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3023"/>
            <a:ext cx="479996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只考虑有效等价</a:t>
            </a:r>
            <a:r>
              <a:rPr lang="zh-CN" altLang="en-US" sz="2000" dirty="0">
                <a:latin typeface="微软雅黑" panose="020B0503020204020204" pitchFamily="34" charset="-122"/>
                <a:ea typeface="微软雅黑" panose="020B0503020204020204" pitchFamily="34" charset="-122"/>
              </a:rPr>
              <a:t>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的任何一个等价类都需要处于某个测试用例</a:t>
            </a:r>
            <a:r>
              <a:rPr lang="zh-CN" altLang="en-US" sz="2000" dirty="0">
                <a:latin typeface="微软雅黑" panose="020B0503020204020204" pitchFamily="34" charset="-122"/>
                <a:ea typeface="微软雅黑" panose="020B0503020204020204" pitchFamily="34" charset="-122"/>
              </a:rPr>
              <a:t>内</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y</a:t>
            </a:r>
            <a:r>
              <a:rPr lang="zh-CN" altLang="en-US" sz="2000" dirty="0">
                <a:latin typeface="微软雅黑" panose="020B0503020204020204" pitchFamily="34" charset="-122"/>
                <a:ea typeface="微软雅黑" panose="020B0503020204020204" pitchFamily="34" charset="-122"/>
                <a:sym typeface="+mn-ea"/>
              </a:rPr>
              <a:t>的任何一个</a:t>
            </a:r>
            <a:r>
              <a:rPr lang="zh-CN" altLang="en-US" sz="2000" dirty="0">
                <a:latin typeface="微软雅黑" panose="020B0503020204020204" pitchFamily="34" charset="-122"/>
                <a:ea typeface="微软雅黑" panose="020B0503020204020204" pitchFamily="34" charset="-122"/>
                <a:sym typeface="+mn-ea"/>
              </a:rPr>
              <a:t>等价类都需要处于某个测试用例内</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只覆盖了部分有效数据</a:t>
            </a:r>
            <a:endParaRPr lang="zh-CN" altLang="en-US" sz="2000" dirty="0">
              <a:latin typeface="微软雅黑" panose="020B0503020204020204" pitchFamily="34" charset="-122"/>
              <a:ea typeface="微软雅黑" panose="020B0503020204020204" pitchFamily="34" charset="-122"/>
            </a:endParaRPr>
          </a:p>
        </p:txBody>
      </p:sp>
      <p:pic>
        <p:nvPicPr>
          <p:cNvPr id="30724" name="Picture 4" descr="AUQD`EJE_F48MY%ESV1MCI8"/>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374958" y="2037080"/>
            <a:ext cx="3455987"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2.</a:t>
            </a:r>
            <a:r>
              <a:rPr kumimoji="1" lang="en-US" altLang="zh-CN" sz="2400" dirty="0" err="1">
                <a:sym typeface="+mn-ea"/>
              </a:rPr>
              <a:t>弱健壮等价类测试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38555"/>
            <a:ext cx="4034790" cy="3240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考虑有效等价类和无效等价类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x</a:t>
            </a:r>
            <a:r>
              <a:rPr lang="zh-CN" altLang="en-US" sz="2000" dirty="0">
                <a:latin typeface="微软雅黑" panose="020B0503020204020204" pitchFamily="34" charset="-122"/>
                <a:ea typeface="微软雅黑" panose="020B0503020204020204" pitchFamily="34" charset="-122"/>
                <a:sym typeface="+mn-ea"/>
              </a:rPr>
              <a:t>的任何一个</a:t>
            </a:r>
            <a:r>
              <a:rPr lang="zh-CN" altLang="en-US" sz="2000" dirty="0">
                <a:latin typeface="微软雅黑" panose="020B0503020204020204" pitchFamily="34" charset="-122"/>
                <a:ea typeface="微软雅黑" panose="020B0503020204020204" pitchFamily="34" charset="-122"/>
                <a:sym typeface="+mn-ea"/>
              </a:rPr>
              <a:t>等价类都需要处于某个测试用例内</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x</a:t>
            </a:r>
            <a:r>
              <a:rPr lang="zh-CN" altLang="en-US" sz="2000" dirty="0">
                <a:latin typeface="微软雅黑" panose="020B0503020204020204" pitchFamily="34" charset="-122"/>
                <a:ea typeface="微软雅黑" panose="020B0503020204020204" pitchFamily="34" charset="-122"/>
                <a:sym typeface="+mn-ea"/>
              </a:rPr>
              <a:t>的任何一个</a:t>
            </a:r>
            <a:r>
              <a:rPr lang="zh-CN" altLang="en-US" sz="2000" dirty="0">
                <a:latin typeface="微软雅黑" panose="020B0503020204020204" pitchFamily="34" charset="-122"/>
                <a:ea typeface="微软雅黑" panose="020B0503020204020204" pitchFamily="34" charset="-122"/>
                <a:sym typeface="+mn-ea"/>
              </a:rPr>
              <a:t>等价类都需要处于某个测试用例</a:t>
            </a:r>
            <a:r>
              <a:rPr lang="zh-CN" altLang="en-US" sz="2000" dirty="0">
                <a:latin typeface="微软雅黑" panose="020B0503020204020204" pitchFamily="34" charset="-122"/>
                <a:ea typeface="微软雅黑" panose="020B0503020204020204" pitchFamily="34" charset="-122"/>
                <a:sym typeface="+mn-ea"/>
              </a:rPr>
              <a:t>内</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只覆盖了部分数据</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en-US" altLang="zh-CN" sz="1600" dirty="0">
              <a:latin typeface="微软雅黑" panose="020B0503020204020204" pitchFamily="34" charset="-122"/>
              <a:ea typeface="微软雅黑" panose="020B0503020204020204" pitchFamily="34" charset="-122"/>
            </a:endParaRPr>
          </a:p>
        </p:txBody>
      </p:sp>
      <p:pic>
        <p:nvPicPr>
          <p:cNvPr id="32772" name="Picture 4" descr="MK`)~1}TQ7T]CO7VJ}L3V2G"/>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123180" y="1678305"/>
            <a:ext cx="3865245" cy="248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本次</a:t>
            </a:r>
            <a:r>
              <a:rPr kumimoji="1" lang="en-US" altLang="zh-CN" sz="2400" dirty="0" err="1">
                <a:sym typeface="+mn-ea"/>
              </a:rPr>
              <a:t>PPT</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99490"/>
            <a:ext cx="7943215" cy="3517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基于直觉和经验的方法：</a:t>
            </a:r>
            <a:r>
              <a:rPr lang="en-US" altLang="zh-CN" sz="2000" dirty="0">
                <a:latin typeface="微软雅黑" panose="020B0503020204020204" pitchFamily="34" charset="-122"/>
                <a:ea typeface="微软雅黑" panose="020B0503020204020204" pitchFamily="34" charset="-122"/>
              </a:rPr>
              <a:t>Ad-hoc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ALAC</a:t>
            </a:r>
            <a:r>
              <a:rPr lang="zh-CN" altLang="en-US" sz="2000" dirty="0">
                <a:latin typeface="微软雅黑" panose="020B0503020204020204" pitchFamily="34" charset="-122"/>
                <a:ea typeface="微软雅黑" panose="020B0503020204020204" pitchFamily="34" charset="-122"/>
              </a:rPr>
              <a:t>，错误</a:t>
            </a:r>
            <a:r>
              <a:rPr lang="zh-CN" altLang="en-US" sz="2000" dirty="0">
                <a:latin typeface="微软雅黑" panose="020B0503020204020204" pitchFamily="34" charset="-122"/>
                <a:ea typeface="微软雅黑" panose="020B0503020204020204" pitchFamily="34" charset="-122"/>
              </a:rPr>
              <a:t>推测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黑盒测试</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边界值分析法（</a:t>
            </a:r>
            <a:r>
              <a:rPr lang="zh-CN" altLang="en-US" dirty="0">
                <a:solidFill>
                  <a:srgbClr val="FF0000"/>
                </a:solidFill>
                <a:latin typeface="微软雅黑" panose="020B0503020204020204" pitchFamily="34" charset="-122"/>
                <a:ea typeface="微软雅黑" panose="020B0503020204020204" pitchFamily="34" charset="-122"/>
                <a:sym typeface="+mn-ea"/>
              </a:rPr>
              <a:t>重点</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等价类划分法</a:t>
            </a:r>
            <a:r>
              <a:rPr lang="zh-CN" altLang="en-US" dirty="0">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重点</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判定表方法</a:t>
            </a:r>
            <a:r>
              <a:rPr lang="zh-CN" altLang="en-US" dirty="0">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重点</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因果图方法</a:t>
            </a:r>
            <a:r>
              <a:rPr lang="zh-CN" altLang="en-US" dirty="0">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重点</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en-US" altLang="zh-CN" dirty="0">
                <a:latin typeface="微软雅黑" panose="020B0503020204020204" pitchFamily="34" charset="-122"/>
                <a:ea typeface="微软雅黑" panose="020B0503020204020204" pitchFamily="34" charset="-122"/>
                <a:sym typeface="+mn-ea"/>
              </a:rPr>
              <a:t>Pairwise</a:t>
            </a:r>
            <a:r>
              <a:rPr lang="zh-CN" altLang="en-US" dirty="0">
                <a:latin typeface="微软雅黑" panose="020B0503020204020204" pitchFamily="34" charset="-122"/>
                <a:ea typeface="微软雅黑" panose="020B0503020204020204" pitchFamily="34" charset="-122"/>
                <a:sym typeface="+mn-ea"/>
              </a:rPr>
              <a:t>方法（仅做</a:t>
            </a:r>
            <a:r>
              <a:rPr lang="zh-CN" altLang="en-US" dirty="0">
                <a:latin typeface="微软雅黑" panose="020B0503020204020204" pitchFamily="34" charset="-122"/>
                <a:ea typeface="微软雅黑" panose="020B0503020204020204" pitchFamily="34" charset="-122"/>
                <a:sym typeface="+mn-ea"/>
              </a:rPr>
              <a:t>介绍）</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正交试验法</a:t>
            </a:r>
            <a:r>
              <a:rPr lang="zh-CN" altLang="en-US" sz="1600" dirty="0">
                <a:latin typeface="微软雅黑" panose="020B0503020204020204" pitchFamily="34" charset="-122"/>
                <a:ea typeface="微软雅黑" panose="020B0503020204020204" pitchFamily="34" charset="-122"/>
                <a:sym typeface="+mn-ea"/>
              </a:rPr>
              <a:t>（仅做介绍）</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3.</a:t>
            </a:r>
            <a:r>
              <a:rPr kumimoji="1" lang="zh-CN" altLang="en-US" sz="2400" dirty="0" err="1">
                <a:sym typeface="+mn-ea"/>
              </a:rPr>
              <a:t>强一般等价类</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668"/>
            <a:ext cx="38538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考虑有效等价类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x</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y</a:t>
            </a:r>
            <a:r>
              <a:rPr lang="zh-CN" altLang="en-US" sz="2000" dirty="0">
                <a:latin typeface="微软雅黑" panose="020B0503020204020204" pitchFamily="34" charset="-122"/>
                <a:ea typeface="微软雅黑" panose="020B0503020204020204" pitchFamily="34" charset="-122"/>
                <a:sym typeface="+mn-ea"/>
              </a:rPr>
              <a:t>的任何一个等价类的</a:t>
            </a:r>
            <a:r>
              <a:rPr lang="zh-CN" altLang="en-US" sz="2000" dirty="0">
                <a:latin typeface="微软雅黑" panose="020B0503020204020204" pitchFamily="34" charset="-122"/>
                <a:ea typeface="微软雅黑" panose="020B0503020204020204" pitchFamily="34" charset="-122"/>
                <a:sym typeface="+mn-ea"/>
              </a:rPr>
              <a:t>组合都需要处于某个测试用例内</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覆盖了</a:t>
            </a:r>
            <a:r>
              <a:rPr lang="zh-CN" altLang="en-US" sz="2000" dirty="0">
                <a:latin typeface="微软雅黑" panose="020B0503020204020204" pitchFamily="34" charset="-122"/>
                <a:ea typeface="微软雅黑" panose="020B0503020204020204" pitchFamily="34" charset="-122"/>
                <a:sym typeface="+mn-ea"/>
              </a:rPr>
              <a:t>所有</a:t>
            </a:r>
            <a:r>
              <a:rPr lang="en-US" altLang="zh-CN" sz="2000" dirty="0">
                <a:latin typeface="微软雅黑" panose="020B0503020204020204" pitchFamily="34" charset="-122"/>
                <a:ea typeface="微软雅黑" panose="020B0503020204020204" pitchFamily="34" charset="-122"/>
                <a:sym typeface="+mn-ea"/>
              </a:rPr>
              <a:t>有效数据</a:t>
            </a:r>
            <a:endParaRPr lang="en-US" altLang="zh-CN" sz="16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1"/>
            </p:custDataLst>
          </p:nvPr>
        </p:nvPicPr>
        <p:blipFill>
          <a:blip r:embed="rId2"/>
          <a:stretch>
            <a:fillRect/>
          </a:stretch>
        </p:blipFill>
        <p:spPr>
          <a:xfrm>
            <a:off x="5002530" y="1847850"/>
            <a:ext cx="3641090" cy="2501900"/>
          </a:xfrm>
          <a:prstGeom prst="rect">
            <a:avLst/>
          </a:prstGeom>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4.强健壮等价类测试</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668"/>
            <a:ext cx="469963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考虑有效等价类和无效等价类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x</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y</a:t>
            </a:r>
            <a:r>
              <a:rPr lang="zh-CN" altLang="en-US" sz="2000" dirty="0">
                <a:latin typeface="微软雅黑" panose="020B0503020204020204" pitchFamily="34" charset="-122"/>
                <a:ea typeface="微软雅黑" panose="020B0503020204020204" pitchFamily="34" charset="-122"/>
                <a:sym typeface="+mn-ea"/>
              </a:rPr>
              <a:t>的任何一个等价类</a:t>
            </a:r>
            <a:r>
              <a:rPr lang="zh-CN" altLang="en-US" sz="2000" dirty="0">
                <a:latin typeface="微软雅黑" panose="020B0503020204020204" pitchFamily="34" charset="-122"/>
                <a:ea typeface="微软雅黑" panose="020B0503020204020204" pitchFamily="34" charset="-122"/>
                <a:sym typeface="+mn-ea"/>
              </a:rPr>
              <a:t>组合都需要处于某个测试用例内</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覆盖了</a:t>
            </a:r>
            <a:r>
              <a:rPr lang="zh-CN" altLang="en-US" sz="2000" dirty="0">
                <a:latin typeface="微软雅黑" panose="020B0503020204020204" pitchFamily="34" charset="-122"/>
                <a:ea typeface="微软雅黑" panose="020B0503020204020204" pitchFamily="34" charset="-122"/>
                <a:sym typeface="+mn-ea"/>
              </a:rPr>
              <a:t>所有</a:t>
            </a:r>
            <a:r>
              <a:rPr lang="en-US" altLang="zh-CN" sz="2000" dirty="0">
                <a:latin typeface="微软雅黑" panose="020B0503020204020204" pitchFamily="34" charset="-122"/>
                <a:ea typeface="微软雅黑" panose="020B0503020204020204" pitchFamily="34" charset="-122"/>
                <a:sym typeface="+mn-ea"/>
              </a:rPr>
              <a:t>有效数据</a:t>
            </a:r>
            <a:endParaRPr lang="en-US" altLang="zh-CN" sz="1600" dirty="0">
              <a:latin typeface="微软雅黑" panose="020B0503020204020204" pitchFamily="34" charset="-122"/>
              <a:ea typeface="微软雅黑" panose="020B0503020204020204" pitchFamily="34" charset="-122"/>
            </a:endParaRPr>
          </a:p>
        </p:txBody>
      </p:sp>
      <p:pic>
        <p:nvPicPr>
          <p:cNvPr id="33796" name="Picture 4" descr="VCCIXRFZ4XPC7OSZ{M%HHHB"/>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511165" y="1927225"/>
            <a:ext cx="348234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例子：三角形</a:t>
            </a:r>
            <a:r>
              <a:rPr kumimoji="1" lang="zh-CN" altLang="en-US" sz="2400" dirty="0" err="1">
                <a:sym typeface="+mn-ea"/>
              </a:rPr>
              <a:t>问题</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接受三个整数输入</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，代表三角形的</a:t>
            </a:r>
            <a:r>
              <a:rPr lang="zh-CN" altLang="en-US" sz="2000" dirty="0">
                <a:latin typeface="微软雅黑" panose="020B0503020204020204" pitchFamily="34" charset="-122"/>
                <a:ea typeface="微软雅黑" panose="020B0503020204020204" pitchFamily="34" charset="-122"/>
              </a:rPr>
              <a:t>三条边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三个数据的取值范围都是</a:t>
            </a:r>
            <a:r>
              <a:rPr lang="en-US" altLang="zh-CN" sz="2000" dirty="0">
                <a:latin typeface="微软雅黑" panose="020B0503020204020204" pitchFamily="34" charset="-122"/>
                <a:ea typeface="微软雅黑" panose="020B0503020204020204" pitchFamily="34" charset="-122"/>
              </a:rPr>
              <a:t>[1,100]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输出结果是判断是否构成等边三角形、非等边但等腰三角形、非等腰</a:t>
            </a:r>
            <a:r>
              <a:rPr lang="zh-CN" altLang="en-US" sz="2000" dirty="0">
                <a:latin typeface="微软雅黑" panose="020B0503020204020204" pitchFamily="34" charset="-122"/>
                <a:ea typeface="微软雅黑" panose="020B0503020204020204" pitchFamily="34" charset="-122"/>
              </a:rPr>
              <a:t>的三角形和不构成</a:t>
            </a:r>
            <a:r>
              <a:rPr lang="zh-CN" altLang="en-US" sz="2000" dirty="0">
                <a:latin typeface="微软雅黑" panose="020B0503020204020204" pitchFamily="34" charset="-122"/>
                <a:ea typeface="微软雅黑" panose="020B0503020204020204" pitchFamily="34" charset="-122"/>
              </a:rPr>
              <a:t>三角形</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第一版</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有一个有效等价类</a:t>
            </a:r>
            <a:r>
              <a:rPr lang="en-US" altLang="zh-CN" sz="2000" dirty="0">
                <a:latin typeface="微软雅黑" panose="020B0503020204020204" pitchFamily="34" charset="-122"/>
                <a:ea typeface="微软雅黑" panose="020B0503020204020204" pitchFamily="34" charset="-122"/>
              </a:rPr>
              <a:t>1&lt;=a&lt;=100</a:t>
            </a:r>
            <a:r>
              <a:rPr lang="zh-CN" altLang="en-US" sz="2000" dirty="0">
                <a:latin typeface="微软雅黑" panose="020B0503020204020204" pitchFamily="34" charset="-122"/>
                <a:ea typeface="微软雅黑" panose="020B0503020204020204" pitchFamily="34" charset="-122"/>
              </a:rPr>
              <a:t>和两个无效等价类</a:t>
            </a:r>
            <a:r>
              <a:rPr lang="en-US" altLang="zh-CN" sz="2000" dirty="0">
                <a:latin typeface="微软雅黑" panose="020B0503020204020204" pitchFamily="34" charset="-122"/>
                <a:ea typeface="微软雅黑" panose="020B0503020204020204" pitchFamily="34" charset="-122"/>
              </a:rPr>
              <a:t>a&lt;1</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a&gt;100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有一个有效等价类</a:t>
            </a:r>
            <a:r>
              <a:rPr lang="en-US" altLang="zh-CN" sz="2000" dirty="0">
                <a:latin typeface="微软雅黑" panose="020B0503020204020204" pitchFamily="34" charset="-122"/>
                <a:ea typeface="微软雅黑" panose="020B0503020204020204" pitchFamily="34" charset="-122"/>
                <a:sym typeface="+mn-ea"/>
              </a:rPr>
              <a:t>1&lt;=b&lt;=100</a:t>
            </a:r>
            <a:r>
              <a:rPr lang="zh-CN" altLang="en-US" sz="2000" dirty="0">
                <a:latin typeface="微软雅黑" panose="020B0503020204020204" pitchFamily="34" charset="-122"/>
                <a:ea typeface="微软雅黑" panose="020B0503020204020204" pitchFamily="34" charset="-122"/>
                <a:sym typeface="+mn-ea"/>
              </a:rPr>
              <a:t>和两个无效等价类</a:t>
            </a:r>
            <a:r>
              <a:rPr lang="en-US" altLang="zh-CN" sz="2000" dirty="0">
                <a:latin typeface="微软雅黑" panose="020B0503020204020204" pitchFamily="34" charset="-122"/>
                <a:ea typeface="微软雅黑" panose="020B0503020204020204" pitchFamily="34" charset="-122"/>
                <a:sym typeface="+mn-ea"/>
              </a:rPr>
              <a:t>b</a:t>
            </a:r>
            <a:r>
              <a:rPr lang="en-US" altLang="zh-CN" sz="2000" dirty="0">
                <a:latin typeface="微软雅黑" panose="020B0503020204020204" pitchFamily="34" charset="-122"/>
                <a:ea typeface="微软雅黑" panose="020B0503020204020204" pitchFamily="34" charset="-122"/>
                <a:sym typeface="+mn-ea"/>
              </a:rPr>
              <a:t>&lt;1</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b</a:t>
            </a:r>
            <a:r>
              <a:rPr lang="en-US" altLang="zh-CN" sz="2000" dirty="0">
                <a:latin typeface="微软雅黑" panose="020B0503020204020204" pitchFamily="34" charset="-122"/>
                <a:ea typeface="微软雅黑" panose="020B0503020204020204" pitchFamily="34" charset="-122"/>
                <a:sym typeface="+mn-ea"/>
              </a:rPr>
              <a:t>&gt;100</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有一个有效等价类</a:t>
            </a:r>
            <a:r>
              <a:rPr lang="en-US" altLang="zh-CN" sz="2000" dirty="0">
                <a:latin typeface="微软雅黑" panose="020B0503020204020204" pitchFamily="34" charset="-122"/>
                <a:ea typeface="微软雅黑" panose="020B0503020204020204" pitchFamily="34" charset="-122"/>
                <a:sym typeface="+mn-ea"/>
              </a:rPr>
              <a:t>1&lt;=c&lt;=100</a:t>
            </a:r>
            <a:r>
              <a:rPr lang="zh-CN" altLang="en-US" sz="2000" dirty="0">
                <a:latin typeface="微软雅黑" panose="020B0503020204020204" pitchFamily="34" charset="-122"/>
                <a:ea typeface="微软雅黑" panose="020B0503020204020204" pitchFamily="34" charset="-122"/>
                <a:sym typeface="+mn-ea"/>
              </a:rPr>
              <a:t>和两个无效等价类</a:t>
            </a:r>
            <a:r>
              <a:rPr lang="en-US" altLang="zh-CN" sz="2000" dirty="0">
                <a:latin typeface="微软雅黑" panose="020B0503020204020204" pitchFamily="34" charset="-122"/>
                <a:ea typeface="微软雅黑" panose="020B0503020204020204" pitchFamily="34" charset="-122"/>
                <a:sym typeface="+mn-ea"/>
              </a:rPr>
              <a:t>c</a:t>
            </a:r>
            <a:r>
              <a:rPr lang="en-US" altLang="zh-CN" sz="2000" dirty="0">
                <a:latin typeface="微软雅黑" panose="020B0503020204020204" pitchFamily="34" charset="-122"/>
                <a:ea typeface="微软雅黑" panose="020B0503020204020204" pitchFamily="34" charset="-122"/>
                <a:sym typeface="+mn-ea"/>
              </a:rPr>
              <a:t>&lt;1</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en-US" altLang="zh-CN" sz="2000" dirty="0">
                <a:latin typeface="微软雅黑" panose="020B0503020204020204" pitchFamily="34" charset="-122"/>
                <a:ea typeface="微软雅黑" panose="020B0503020204020204" pitchFamily="34" charset="-122"/>
                <a:sym typeface="+mn-ea"/>
              </a:rPr>
              <a:t>&gt;100</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01015" y="888048"/>
            <a:ext cx="7943215" cy="13481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都有效：</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个测试用例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用</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个测试用例覆盖</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或</a:t>
            </a: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失效</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测试用例构造情况并不理想，因为只出现了等边三角形一种合法</a:t>
            </a:r>
            <a:r>
              <a:rPr lang="zh-CN" altLang="en-US" sz="1800" dirty="0">
                <a:latin typeface="微软雅黑" panose="020B0503020204020204" pitchFamily="34" charset="-122"/>
                <a:ea typeface="微软雅黑" panose="020B0503020204020204" pitchFamily="34" charset="-122"/>
              </a:rPr>
              <a:t>三角形</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1007745" y="4606925"/>
            <a:ext cx="2869565" cy="24193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3418840" y="4752975"/>
            <a:ext cx="1792605" cy="95885"/>
          </a:xfrm>
          <a:prstGeom prst="rect">
            <a:avLst/>
          </a:prstGeom>
        </p:spPr>
      </p:pic>
      <p:graphicFrame>
        <p:nvGraphicFramePr>
          <p:cNvPr id="8" name="表格 7"/>
          <p:cNvGraphicFramePr/>
          <p:nvPr>
            <p:custDataLst>
              <p:tags r:id="rId5"/>
            </p:custDataLst>
          </p:nvPr>
        </p:nvGraphicFramePr>
        <p:xfrm>
          <a:off x="1376045" y="2471420"/>
          <a:ext cx="4324350" cy="2392680"/>
        </p:xfrm>
        <a:graphic>
          <a:graphicData uri="http://schemas.openxmlformats.org/drawingml/2006/table">
            <a:tbl>
              <a:tblPr firstRow="1" bandRow="1">
                <a:tableStyleId>{5C22544A-7EE6-4342-B048-85BDC9FD1C3A}</a:tableStyleId>
              </a:tblPr>
              <a:tblGrid>
                <a:gridCol w="577850"/>
                <a:gridCol w="800100"/>
                <a:gridCol w="663575"/>
                <a:gridCol w="791845"/>
                <a:gridCol w="1490980"/>
              </a:tblGrid>
              <a:tr h="297180">
                <a:tc>
                  <a:txBody>
                    <a:bodyPr/>
                    <a:p>
                      <a:pPr>
                        <a:buNone/>
                      </a:pPr>
                      <a:r>
                        <a:rPr lang="zh-CN" altLang="en-US"/>
                        <a:t>编号</a:t>
                      </a:r>
                      <a:endParaRPr lang="zh-CN" altLang="en-US"/>
                    </a:p>
                  </a:txBody>
                  <a:tcPr/>
                </a:tc>
                <a:tc>
                  <a:txBody>
                    <a:bodyPr/>
                    <a:p>
                      <a:pPr>
                        <a:buNone/>
                      </a:pPr>
                      <a:r>
                        <a:rPr lang="en-US" altLang="zh-CN"/>
                        <a:t>a</a:t>
                      </a:r>
                      <a:endParaRPr lang="en-US" altLang="zh-CN"/>
                    </a:p>
                  </a:txBody>
                  <a:tcPr/>
                </a:tc>
                <a:tc>
                  <a:txBody>
                    <a:bodyPr/>
                    <a:p>
                      <a:pPr>
                        <a:buNone/>
                      </a:pPr>
                      <a:r>
                        <a:rPr lang="en-US" altLang="zh-CN"/>
                        <a:t>b</a:t>
                      </a:r>
                      <a:endParaRPr lang="en-US" altLang="zh-CN"/>
                    </a:p>
                  </a:txBody>
                  <a:tcPr/>
                </a:tc>
                <a:tc>
                  <a:txBody>
                    <a:bodyPr/>
                    <a:p>
                      <a:pPr>
                        <a:buNone/>
                      </a:pPr>
                      <a:r>
                        <a:rPr lang="en-US" altLang="zh-CN"/>
                        <a:t>c</a:t>
                      </a:r>
                      <a:endParaRPr lang="en-US" altLang="zh-CN"/>
                    </a:p>
                  </a:txBody>
                  <a:tcPr/>
                </a:tc>
                <a:tc>
                  <a:txBody>
                    <a:bodyPr/>
                    <a:p>
                      <a:pPr>
                        <a:buNone/>
                      </a:pPr>
                      <a:r>
                        <a:rPr lang="zh-CN" altLang="en-US"/>
                        <a:t>预期输出</a:t>
                      </a:r>
                      <a:endParaRPr lang="zh-CN" altLang="en-US"/>
                    </a:p>
                  </a:txBody>
                  <a:tcPr/>
                </a:tc>
              </a:tr>
              <a:tr h="297180">
                <a:tc>
                  <a:txBody>
                    <a:bodyPr/>
                    <a:p>
                      <a:pPr>
                        <a:buNone/>
                      </a:pPr>
                      <a:r>
                        <a:rPr lang="en-US" altLang="zh-CN"/>
                        <a:t>1</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zh-CN" altLang="en-US"/>
                        <a:t>等边</a:t>
                      </a:r>
                      <a:r>
                        <a:rPr lang="zh-CN" altLang="en-US"/>
                        <a:t>三角形</a:t>
                      </a:r>
                      <a:endParaRPr lang="zh-CN" altLang="en-US"/>
                    </a:p>
                  </a:txBody>
                  <a:tcPr/>
                </a:tc>
              </a:tr>
              <a:tr h="312420">
                <a:tc>
                  <a:txBody>
                    <a:bodyPr/>
                    <a:p>
                      <a:pPr>
                        <a:buNone/>
                      </a:pPr>
                      <a:r>
                        <a:rPr lang="en-US" altLang="zh-CN"/>
                        <a:t>2</a:t>
                      </a:r>
                      <a:endParaRPr lang="en-US" altLang="zh-CN"/>
                    </a:p>
                  </a:txBody>
                  <a:tcPr/>
                </a:tc>
                <a:tc>
                  <a:txBody>
                    <a:bodyPr/>
                    <a:p>
                      <a:pPr>
                        <a:buNone/>
                      </a:pPr>
                      <a:r>
                        <a:rPr lang="en-US" altLang="zh-CN"/>
                        <a:t>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a</a:t>
                      </a:r>
                      <a:r>
                        <a:rPr lang="zh-CN" altLang="en-US"/>
                        <a:t>不在有效范围</a:t>
                      </a:r>
                      <a:r>
                        <a:rPr lang="zh-CN" altLang="en-US"/>
                        <a:t>内</a:t>
                      </a:r>
                      <a:endParaRPr lang="zh-CN" altLang="en-US"/>
                    </a:p>
                  </a:txBody>
                  <a:tcPr/>
                </a:tc>
              </a:tr>
              <a:tr h="297180">
                <a:tc>
                  <a:txBody>
                    <a:bodyPr/>
                    <a:p>
                      <a:pPr>
                        <a:buNone/>
                      </a:pPr>
                      <a:r>
                        <a:rPr lang="en-US" altLang="zh-CN"/>
                        <a:t>3</a:t>
                      </a:r>
                      <a:endParaRPr lang="en-US" altLang="zh-CN"/>
                    </a:p>
                  </a:txBody>
                  <a:tcPr/>
                </a:tc>
                <a:tc>
                  <a:txBody>
                    <a:bodyPr/>
                    <a:p>
                      <a:pPr>
                        <a:buNone/>
                      </a:pPr>
                      <a:r>
                        <a:rPr lang="en-US" altLang="zh-CN"/>
                        <a:t>200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sz="1350">
                          <a:sym typeface="+mn-ea"/>
                        </a:rPr>
                        <a:t>a</a:t>
                      </a:r>
                      <a:r>
                        <a:rPr lang="zh-CN" altLang="en-US" sz="1350">
                          <a:sym typeface="+mn-ea"/>
                        </a:rPr>
                        <a:t>不在有效范围内</a:t>
                      </a:r>
                      <a:endParaRPr lang="zh-CN" altLang="en-US"/>
                    </a:p>
                  </a:txBody>
                  <a:tcPr/>
                </a:tc>
              </a:tr>
              <a:tr h="297180">
                <a:tc>
                  <a:txBody>
                    <a:bodyPr/>
                    <a:p>
                      <a:pPr>
                        <a:buNone/>
                      </a:pPr>
                      <a:r>
                        <a:rPr lang="en-US" altLang="zh-CN"/>
                        <a:t>4</a:t>
                      </a:r>
                      <a:endParaRPr lang="en-US" altLang="zh-CN"/>
                    </a:p>
                  </a:txBody>
                  <a:tcPr/>
                </a:tc>
                <a:tc>
                  <a:txBody>
                    <a:bodyPr/>
                    <a:p>
                      <a:pPr>
                        <a:buNone/>
                      </a:pPr>
                      <a:r>
                        <a:rPr lang="en-US" altLang="zh-CN"/>
                        <a:t>50</a:t>
                      </a:r>
                      <a:endParaRPr lang="en-US" altLang="zh-CN"/>
                    </a:p>
                  </a:txBody>
                  <a:tcPr/>
                </a:tc>
                <a:tc>
                  <a:txBody>
                    <a:bodyPr/>
                    <a:p>
                      <a:pPr>
                        <a:buNone/>
                      </a:pPr>
                      <a:r>
                        <a:rPr lang="en-US" altLang="zh-CN"/>
                        <a:t>0</a:t>
                      </a:r>
                      <a:endParaRPr lang="en-US" altLang="zh-CN"/>
                    </a:p>
                  </a:txBody>
                  <a:tcPr/>
                </a:tc>
                <a:tc>
                  <a:txBody>
                    <a:bodyPr/>
                    <a:p>
                      <a:pPr>
                        <a:buNone/>
                      </a:pPr>
                      <a:r>
                        <a:rPr lang="en-US" altLang="zh-CN"/>
                        <a:t>50</a:t>
                      </a:r>
                      <a:endParaRPr lang="en-US" altLang="zh-CN"/>
                    </a:p>
                  </a:txBody>
                  <a:tcPr/>
                </a:tc>
                <a:tc>
                  <a:txBody>
                    <a:bodyPr/>
                    <a:p>
                      <a:pPr>
                        <a:buNone/>
                      </a:pPr>
                      <a:r>
                        <a:rPr lang="en-US" altLang="zh-CN" sz="1350">
                          <a:sym typeface="+mn-ea"/>
                        </a:rPr>
                        <a:t>b</a:t>
                      </a:r>
                      <a:r>
                        <a:rPr lang="zh-CN" altLang="en-US" sz="1350">
                          <a:sym typeface="+mn-ea"/>
                        </a:rPr>
                        <a:t>不在有效范围内</a:t>
                      </a:r>
                      <a:endParaRPr lang="zh-CN" altLang="en-US"/>
                    </a:p>
                  </a:txBody>
                  <a:tcPr/>
                </a:tc>
              </a:tr>
              <a:tr h="297180">
                <a:tc>
                  <a:txBody>
                    <a:bodyPr/>
                    <a:p>
                      <a:pPr>
                        <a:buNone/>
                      </a:pPr>
                      <a:r>
                        <a:rPr lang="en-US" altLang="zh-CN"/>
                        <a:t>5</a:t>
                      </a:r>
                      <a:endParaRPr lang="en-US" altLang="zh-CN"/>
                    </a:p>
                  </a:txBody>
                  <a:tcPr/>
                </a:tc>
                <a:tc>
                  <a:txBody>
                    <a:bodyPr/>
                    <a:p>
                      <a:pPr>
                        <a:buNone/>
                      </a:pPr>
                      <a:r>
                        <a:rPr lang="en-US" altLang="zh-CN"/>
                        <a:t>50</a:t>
                      </a:r>
                      <a:endParaRPr lang="en-US" altLang="zh-CN"/>
                    </a:p>
                  </a:txBody>
                  <a:tcPr/>
                </a:tc>
                <a:tc>
                  <a:txBody>
                    <a:bodyPr/>
                    <a:p>
                      <a:pPr>
                        <a:buNone/>
                      </a:pPr>
                      <a:r>
                        <a:rPr lang="en-US" altLang="zh-CN"/>
                        <a:t>200</a:t>
                      </a:r>
                      <a:endParaRPr lang="en-US" altLang="zh-CN"/>
                    </a:p>
                  </a:txBody>
                  <a:tcPr/>
                </a:tc>
                <a:tc>
                  <a:txBody>
                    <a:bodyPr/>
                    <a:p>
                      <a:pPr>
                        <a:buNone/>
                      </a:pPr>
                      <a:r>
                        <a:rPr lang="en-US" altLang="zh-CN"/>
                        <a:t>50</a:t>
                      </a:r>
                      <a:endParaRPr lang="en-US" altLang="zh-CN"/>
                    </a:p>
                  </a:txBody>
                  <a:tcPr/>
                </a:tc>
                <a:tc>
                  <a:txBody>
                    <a:bodyPr/>
                    <a:p>
                      <a:pPr>
                        <a:buNone/>
                      </a:pPr>
                      <a:r>
                        <a:rPr lang="en-US" altLang="zh-CN" sz="1350">
                          <a:sym typeface="+mn-ea"/>
                        </a:rPr>
                        <a:t>b</a:t>
                      </a:r>
                      <a:r>
                        <a:rPr lang="zh-CN" altLang="en-US" sz="1350">
                          <a:sym typeface="+mn-ea"/>
                        </a:rPr>
                        <a:t>不在有效范围内</a:t>
                      </a:r>
                      <a:endParaRPr lang="zh-CN" altLang="en-US"/>
                    </a:p>
                  </a:txBody>
                  <a:tcPr/>
                </a:tc>
              </a:tr>
              <a:tr h="297180">
                <a:tc>
                  <a:txBody>
                    <a:bodyPr/>
                    <a:p>
                      <a:pPr>
                        <a:buNone/>
                      </a:pPr>
                      <a:r>
                        <a:rPr lang="en-US" altLang="zh-CN"/>
                        <a:t>6</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0</a:t>
                      </a:r>
                      <a:endParaRPr lang="en-US" altLang="zh-CN"/>
                    </a:p>
                  </a:txBody>
                  <a:tcPr/>
                </a:tc>
                <a:tc>
                  <a:txBody>
                    <a:bodyPr/>
                    <a:p>
                      <a:pPr>
                        <a:buNone/>
                      </a:pPr>
                      <a:r>
                        <a:rPr lang="en-US" altLang="zh-CN" sz="1350">
                          <a:sym typeface="+mn-ea"/>
                        </a:rPr>
                        <a:t>c</a:t>
                      </a:r>
                      <a:r>
                        <a:rPr lang="zh-CN" altLang="en-US" sz="1350">
                          <a:sym typeface="+mn-ea"/>
                        </a:rPr>
                        <a:t>不在有效范围内</a:t>
                      </a:r>
                      <a:endParaRPr lang="zh-CN" altLang="en-US"/>
                    </a:p>
                  </a:txBody>
                  <a:tcPr/>
                </a:tc>
              </a:tr>
              <a:tr h="297180">
                <a:tc>
                  <a:txBody>
                    <a:bodyPr/>
                    <a:p>
                      <a:pPr>
                        <a:buNone/>
                      </a:pPr>
                      <a:r>
                        <a:rPr lang="en-US" altLang="zh-CN"/>
                        <a:t>7</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200</a:t>
                      </a:r>
                      <a:endParaRPr lang="en-US" altLang="zh-CN"/>
                    </a:p>
                  </a:txBody>
                  <a:tcPr/>
                </a:tc>
                <a:tc>
                  <a:txBody>
                    <a:bodyPr/>
                    <a:p>
                      <a:pPr>
                        <a:buNone/>
                      </a:pPr>
                      <a:r>
                        <a:rPr lang="en-US" altLang="zh-CN" sz="1350">
                          <a:sym typeface="+mn-ea"/>
                        </a:rPr>
                        <a:t>c</a:t>
                      </a:r>
                      <a:r>
                        <a:rPr lang="zh-CN" altLang="en-US" sz="1350">
                          <a:sym typeface="+mn-ea"/>
                        </a:rPr>
                        <a:t>不在有效范围内</a:t>
                      </a:r>
                      <a:endParaRPr lang="zh-CN" altLang="en-US"/>
                    </a:p>
                  </a:txBody>
                  <a:tcPr/>
                </a:tc>
              </a:tr>
            </a:tbl>
          </a:graphicData>
        </a:graphic>
      </p:graphicFrame>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基于输出域来</a:t>
            </a:r>
            <a:r>
              <a:rPr kumimoji="1" lang="zh-CN" altLang="en-US" sz="2400" dirty="0" err="1">
                <a:sym typeface="+mn-ea"/>
              </a:rPr>
              <a:t>改进等价类</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把合法三角形这个等价类进一步划分为如下</a:t>
            </a:r>
            <a:r>
              <a:rPr lang="zh-CN" altLang="en-US" sz="2000" dirty="0">
                <a:latin typeface="微软雅黑" panose="020B0503020204020204" pitchFamily="34" charset="-122"/>
                <a:ea typeface="微软雅黑" panose="020B0503020204020204" pitchFamily="34" charset="-122"/>
              </a:rPr>
              <a:t>三个</a:t>
            </a:r>
            <a:r>
              <a:rPr lang="zh-CN" altLang="en-US" sz="2000" dirty="0">
                <a:latin typeface="微软雅黑" panose="020B0503020204020204" pitchFamily="34" charset="-122"/>
                <a:ea typeface="微软雅黑" panose="020B0503020204020204" pitchFamily="34" charset="-122"/>
              </a:rPr>
              <a:t>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构成等边</a:t>
            </a:r>
            <a:r>
              <a:rPr lang="zh-CN" altLang="en-US" sz="2000" dirty="0">
                <a:latin typeface="微软雅黑" panose="020B0503020204020204" pitchFamily="34" charset="-122"/>
                <a:ea typeface="微软雅黑" panose="020B0503020204020204" pitchFamily="34" charset="-122"/>
              </a:rPr>
              <a:t>三角形</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构成不等边但等腰</a:t>
            </a:r>
            <a:r>
              <a:rPr lang="zh-CN" altLang="en-US" sz="2000" dirty="0">
                <a:latin typeface="微软雅黑" panose="020B0503020204020204" pitchFamily="34" charset="-122"/>
                <a:ea typeface="微软雅黑" panose="020B0503020204020204" pitchFamily="34" charset="-122"/>
                <a:sym typeface="+mn-ea"/>
              </a:rPr>
              <a:t>的三角形</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构成不等腰</a:t>
            </a:r>
            <a:r>
              <a:rPr lang="zh-CN" altLang="en-US" sz="2000" dirty="0">
                <a:latin typeface="微软雅黑" panose="020B0503020204020204" pitchFamily="34" charset="-122"/>
                <a:ea typeface="微软雅黑" panose="020B0503020204020204" pitchFamily="34" charset="-122"/>
                <a:sym typeface="+mn-ea"/>
              </a:rPr>
              <a:t>的三角形</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14141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a:t>
            </a:r>
            <a:r>
              <a:rPr lang="zh-CN" altLang="en-US" sz="2000" dirty="0">
                <a:latin typeface="微软雅黑" panose="020B0503020204020204" pitchFamily="34" charset="-122"/>
                <a:ea typeface="微软雅黑" panose="020B0503020204020204" pitchFamily="34" charset="-122"/>
              </a:rPr>
              <a:t>三个等价类</a:t>
            </a:r>
            <a:r>
              <a:rPr lang="zh-CN" altLang="en-US" sz="2000" dirty="0">
                <a:latin typeface="微软雅黑" panose="020B0503020204020204" pitchFamily="34" charset="-122"/>
                <a:ea typeface="微软雅黑" panose="020B0503020204020204" pitchFamily="34" charset="-122"/>
              </a:rPr>
              <a:t>对应构造如下测试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表格 4"/>
          <p:cNvGraphicFramePr/>
          <p:nvPr/>
        </p:nvGraphicFramePr>
        <p:xfrm>
          <a:off x="922020" y="2036445"/>
          <a:ext cx="6400165" cy="1905000"/>
        </p:xfrm>
        <a:graphic>
          <a:graphicData uri="http://schemas.openxmlformats.org/drawingml/2006/table">
            <a:tbl>
              <a:tblPr firstRow="1" bandRow="1">
                <a:tableStyleId>{5C22544A-7EE6-4342-B048-85BDC9FD1C3A}</a:tableStyleId>
              </a:tblPr>
              <a:tblGrid>
                <a:gridCol w="1270000"/>
                <a:gridCol w="1289050"/>
                <a:gridCol w="1279525"/>
                <a:gridCol w="1279525"/>
                <a:gridCol w="1279525"/>
              </a:tblGrid>
              <a:tr h="381000">
                <a:tc>
                  <a:txBody>
                    <a:bodyPr/>
                    <a:p>
                      <a:pPr>
                        <a:buNone/>
                      </a:pPr>
                      <a:r>
                        <a:rPr lang="zh-CN" altLang="en-US"/>
                        <a:t>编号</a:t>
                      </a:r>
                      <a:endParaRPr lang="zh-CN" altLang="en-US"/>
                    </a:p>
                  </a:txBody>
                  <a:tcPr/>
                </a:tc>
                <a:tc>
                  <a:txBody>
                    <a:bodyPr/>
                    <a:p>
                      <a:pPr>
                        <a:buNone/>
                      </a:pPr>
                      <a:r>
                        <a:rPr lang="en-US" altLang="zh-CN"/>
                        <a:t>a</a:t>
                      </a:r>
                      <a:endParaRPr lang="en-US" altLang="zh-CN"/>
                    </a:p>
                  </a:txBody>
                  <a:tcPr/>
                </a:tc>
                <a:tc>
                  <a:txBody>
                    <a:bodyPr/>
                    <a:p>
                      <a:pPr>
                        <a:buNone/>
                      </a:pPr>
                      <a:r>
                        <a:rPr lang="en-US" altLang="zh-CN"/>
                        <a:t>b</a:t>
                      </a:r>
                      <a:endParaRPr lang="en-US" altLang="zh-CN"/>
                    </a:p>
                  </a:txBody>
                  <a:tcPr/>
                </a:tc>
                <a:tc>
                  <a:txBody>
                    <a:bodyPr/>
                    <a:p>
                      <a:pPr>
                        <a:buNone/>
                      </a:pPr>
                      <a:r>
                        <a:rPr lang="en-US" altLang="zh-CN"/>
                        <a:t>c</a:t>
                      </a:r>
                      <a:endParaRPr lang="en-US" altLang="zh-CN"/>
                    </a:p>
                  </a:txBody>
                  <a:tcPr/>
                </a:tc>
                <a:tc>
                  <a:txBody>
                    <a:bodyPr/>
                    <a:p>
                      <a:pPr>
                        <a:buNone/>
                      </a:pPr>
                      <a:r>
                        <a:rPr lang="zh-CN" altLang="en-US"/>
                        <a:t>预期</a:t>
                      </a:r>
                      <a:r>
                        <a:rPr lang="zh-CN" altLang="en-US"/>
                        <a:t>输出</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zh-CN" altLang="en-US"/>
                        <a:t>等边</a:t>
                      </a:r>
                      <a:r>
                        <a:rPr lang="zh-CN" altLang="en-US"/>
                        <a:t>三角形</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60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zh-CN" altLang="en-US"/>
                        <a:t>不等边但等腰的</a:t>
                      </a:r>
                      <a:r>
                        <a:rPr lang="zh-CN" altLang="en-US"/>
                        <a:t>三角形</a:t>
                      </a:r>
                      <a:endParaRPr lang="zh-CN" altLang="en-US"/>
                    </a:p>
                  </a:txBody>
                  <a:tcPr/>
                </a:tc>
              </a:tr>
              <a:tr h="381000">
                <a:tc>
                  <a:txBody>
                    <a:bodyPr/>
                    <a:p>
                      <a:pPr>
                        <a:buNone/>
                      </a:pPr>
                      <a:r>
                        <a:rPr lang="en-US" altLang="zh-CN"/>
                        <a:t>3</a:t>
                      </a:r>
                      <a:endParaRPr lang="en-US" altLang="zh-CN"/>
                    </a:p>
                  </a:txBody>
                  <a:tcPr/>
                </a:tc>
                <a:tc>
                  <a:txBody>
                    <a:bodyPr/>
                    <a:p>
                      <a:pPr>
                        <a:buNone/>
                      </a:pPr>
                      <a:r>
                        <a:rPr lang="en-US" altLang="zh-CN"/>
                        <a:t>30</a:t>
                      </a:r>
                      <a:endParaRPr lang="en-US" altLang="zh-CN"/>
                    </a:p>
                  </a:txBody>
                  <a:tcPr/>
                </a:tc>
                <a:tc>
                  <a:txBody>
                    <a:bodyPr/>
                    <a:p>
                      <a:pPr>
                        <a:buNone/>
                      </a:pPr>
                      <a:r>
                        <a:rPr lang="en-US" altLang="zh-CN"/>
                        <a:t>40</a:t>
                      </a:r>
                      <a:endParaRPr lang="en-US" altLang="zh-CN"/>
                    </a:p>
                  </a:txBody>
                  <a:tcPr/>
                </a:tc>
                <a:tc>
                  <a:txBody>
                    <a:bodyPr/>
                    <a:p>
                      <a:pPr>
                        <a:buNone/>
                      </a:pPr>
                      <a:r>
                        <a:rPr lang="en-US" altLang="zh-CN"/>
                        <a:t>50</a:t>
                      </a:r>
                      <a:endParaRPr lang="en-US" altLang="zh-CN"/>
                    </a:p>
                  </a:txBody>
                  <a:tcPr/>
                </a:tc>
                <a:tc>
                  <a:txBody>
                    <a:bodyPr/>
                    <a:p>
                      <a:pPr>
                        <a:buNone/>
                      </a:pPr>
                      <a:r>
                        <a:rPr lang="zh-CN" altLang="en-US"/>
                        <a:t>不等腰的</a:t>
                      </a:r>
                      <a:r>
                        <a:rPr lang="zh-CN" altLang="en-US"/>
                        <a:t>三角形</a:t>
                      </a:r>
                      <a:endParaRPr lang="zh-CN" altLang="en-US"/>
                    </a:p>
                  </a:txBody>
                  <a:tcPr/>
                </a:tc>
              </a:tr>
            </a:tbl>
          </a:graphicData>
        </a:graphic>
      </p:graphicFrame>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等腰三角形这个</a:t>
            </a:r>
            <a:r>
              <a:rPr lang="zh-CN" altLang="en-US" sz="2000" dirty="0">
                <a:latin typeface="微软雅黑" panose="020B0503020204020204" pitchFamily="34" charset="-122"/>
                <a:ea typeface="微软雅黑" panose="020B0503020204020204" pitchFamily="34" charset="-122"/>
              </a:rPr>
              <a:t>等价包含三种情况：</a:t>
            </a:r>
            <a:r>
              <a:rPr lang="en-US" altLang="zh-CN" sz="2000" dirty="0">
                <a:latin typeface="微软雅黑" panose="020B0503020204020204" pitchFamily="34" charset="-122"/>
                <a:ea typeface="微软雅黑" panose="020B0503020204020204" pitchFamily="34" charset="-122"/>
              </a:rPr>
              <a:t>a=b</a:t>
            </a:r>
            <a:r>
              <a:rPr lang="en-US" altLang="zh-CN" sz="2000" dirty="0">
                <a:latin typeface="Arial" panose="020B0604020202020204" pitchFamily="34" charset="0"/>
                <a:ea typeface="微软雅黑" panose="020B0503020204020204" pitchFamily="34" charset="-122"/>
                <a:cs typeface="Arial" panose="020B0604020202020204" pitchFamily="34" charset="0"/>
              </a:rPr>
              <a:t>≠c</a:t>
            </a:r>
            <a:r>
              <a:rPr lang="zh-CN" altLang="en-US" sz="2000" dirty="0">
                <a:latin typeface="Arial" panose="020B0604020202020204" pitchFamily="34" charset="0"/>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sym typeface="+mn-ea"/>
              </a:rPr>
              <a:t>b=c</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≠a</a:t>
            </a: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a:t>
            </a:r>
            <a:r>
              <a:rPr lang="en-US" altLang="zh-CN" sz="2000" dirty="0">
                <a:latin typeface="微软雅黑" panose="020B0503020204020204" pitchFamily="34" charset="-122"/>
                <a:ea typeface="微软雅黑" panose="020B0503020204020204" pitchFamily="34" charset="-122"/>
                <a:sym typeface="+mn-ea"/>
              </a:rPr>
              <a:t>c</a:t>
            </a:r>
            <a:r>
              <a:rPr lang="en-US" altLang="zh-CN" sz="2000" dirty="0">
                <a:latin typeface="微软雅黑" panose="020B0503020204020204" pitchFamily="34" charset="-122"/>
                <a:ea typeface="微软雅黑" panose="020B0503020204020204" pitchFamily="34" charset="-122"/>
                <a:sym typeface="+mn-ea"/>
              </a:rPr>
              <a:t>=a</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≠b</a:t>
            </a:r>
            <a:endParaRPr lang="en-US" altLang="zh-CN"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把等腰三角形这个等价类划分为如下</a:t>
            </a: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三个等价类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构成不等边但等腰的三角形，且</a:t>
            </a:r>
            <a:r>
              <a:rPr lang="en-US" altLang="zh-CN" sz="2000" dirty="0">
                <a:latin typeface="微软雅黑" panose="020B0503020204020204" pitchFamily="34" charset="-122"/>
                <a:ea typeface="微软雅黑" panose="020B0503020204020204" pitchFamily="34" charset="-122"/>
                <a:sym typeface="+mn-ea"/>
              </a:rPr>
              <a:t>a=b</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≠c</a:t>
            </a:r>
            <a:endParaRPr lang="en-US" altLang="zh-CN"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构成不等边但等腰的三角形，且</a:t>
            </a:r>
            <a:r>
              <a:rPr lang="en-US" altLang="zh-CN" sz="2000" dirty="0">
                <a:latin typeface="微软雅黑" panose="020B0503020204020204" pitchFamily="34" charset="-122"/>
                <a:ea typeface="微软雅黑" panose="020B0503020204020204" pitchFamily="34" charset="-122"/>
                <a:sym typeface="+mn-ea"/>
              </a:rPr>
              <a:t>b=c</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≠a</a:t>
            </a:r>
            <a:endParaRPr lang="en-US" altLang="zh-CN"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c</a:t>
            </a:r>
            <a:r>
              <a:rPr lang="zh-CN" altLang="en-US" sz="2000" dirty="0">
                <a:latin typeface="微软雅黑" panose="020B0503020204020204" pitchFamily="34" charset="-122"/>
                <a:ea typeface="微软雅黑" panose="020B0503020204020204" pitchFamily="34" charset="-122"/>
                <a:sym typeface="+mn-ea"/>
              </a:rPr>
              <a:t>构成不等边但等腰的三角形，且</a:t>
            </a:r>
            <a:r>
              <a:rPr lang="en-US" altLang="zh-CN" sz="2000" dirty="0">
                <a:latin typeface="微软雅黑" panose="020B0503020204020204" pitchFamily="34" charset="-122"/>
                <a:ea typeface="微软雅黑" panose="020B0503020204020204" pitchFamily="34" charset="-122"/>
                <a:sym typeface="+mn-ea"/>
              </a:rPr>
              <a:t>c=a</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≠b</a:t>
            </a:r>
            <a:endParaRPr lang="zh-CN" altLang="en-US" sz="2000" dirty="0">
              <a:latin typeface="Arial" panose="020B0604020202020204" pitchFamily="34" charset="0"/>
              <a:ea typeface="微软雅黑" panose="020B0503020204020204" pitchFamily="34" charset="-122"/>
              <a:cs typeface="Arial" panose="020B0604020202020204" pitchFamily="34" charset="0"/>
              <a:sym typeface="+mn-ea"/>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14141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这三个等价类</a:t>
            </a:r>
            <a:r>
              <a:rPr lang="zh-CN" altLang="en-US" sz="2000" dirty="0">
                <a:latin typeface="微软雅黑" panose="020B0503020204020204" pitchFamily="34" charset="-122"/>
                <a:ea typeface="微软雅黑" panose="020B0503020204020204" pitchFamily="34" charset="-122"/>
              </a:rPr>
              <a:t>对应如下测试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表格 4"/>
          <p:cNvGraphicFramePr/>
          <p:nvPr/>
        </p:nvGraphicFramePr>
        <p:xfrm>
          <a:off x="922020" y="2036445"/>
          <a:ext cx="7078980" cy="2667000"/>
        </p:xfrm>
        <a:graphic>
          <a:graphicData uri="http://schemas.openxmlformats.org/drawingml/2006/table">
            <a:tbl>
              <a:tblPr firstRow="1" bandRow="1">
                <a:tableStyleId>{5C22544A-7EE6-4342-B048-85BDC9FD1C3A}</a:tableStyleId>
              </a:tblPr>
              <a:tblGrid>
                <a:gridCol w="1270000"/>
                <a:gridCol w="1289050"/>
                <a:gridCol w="1279525"/>
                <a:gridCol w="1279525"/>
                <a:gridCol w="1960880"/>
              </a:tblGrid>
              <a:tr h="381000">
                <a:tc>
                  <a:txBody>
                    <a:bodyPr/>
                    <a:p>
                      <a:pPr>
                        <a:buNone/>
                      </a:pPr>
                      <a:r>
                        <a:rPr lang="zh-CN" altLang="en-US"/>
                        <a:t>编号</a:t>
                      </a:r>
                      <a:endParaRPr lang="zh-CN" altLang="en-US"/>
                    </a:p>
                  </a:txBody>
                  <a:tcPr/>
                </a:tc>
                <a:tc>
                  <a:txBody>
                    <a:bodyPr/>
                    <a:p>
                      <a:pPr>
                        <a:buNone/>
                      </a:pPr>
                      <a:r>
                        <a:rPr lang="en-US" altLang="zh-CN"/>
                        <a:t>a</a:t>
                      </a:r>
                      <a:endParaRPr lang="en-US" altLang="zh-CN"/>
                    </a:p>
                  </a:txBody>
                  <a:tcPr/>
                </a:tc>
                <a:tc>
                  <a:txBody>
                    <a:bodyPr/>
                    <a:p>
                      <a:pPr>
                        <a:buNone/>
                      </a:pPr>
                      <a:r>
                        <a:rPr lang="en-US" altLang="zh-CN"/>
                        <a:t>b</a:t>
                      </a:r>
                      <a:endParaRPr lang="en-US" altLang="zh-CN"/>
                    </a:p>
                  </a:txBody>
                  <a:tcPr/>
                </a:tc>
                <a:tc>
                  <a:txBody>
                    <a:bodyPr/>
                    <a:p>
                      <a:pPr>
                        <a:buNone/>
                      </a:pPr>
                      <a:r>
                        <a:rPr lang="en-US" altLang="zh-CN"/>
                        <a:t>c</a:t>
                      </a:r>
                      <a:endParaRPr lang="en-US" altLang="zh-CN"/>
                    </a:p>
                  </a:txBody>
                  <a:tcPr/>
                </a:tc>
                <a:tc>
                  <a:txBody>
                    <a:bodyPr/>
                    <a:p>
                      <a:pPr>
                        <a:buNone/>
                      </a:pPr>
                      <a:r>
                        <a:rPr lang="zh-CN" altLang="en-US"/>
                        <a:t>预期</a:t>
                      </a:r>
                      <a:r>
                        <a:rPr lang="zh-CN" altLang="en-US"/>
                        <a:t>输出</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zh-CN" altLang="en-US"/>
                        <a:t>不等边但等腰的</a:t>
                      </a:r>
                      <a:r>
                        <a:rPr lang="zh-CN" altLang="en-US"/>
                        <a:t>三角形</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50</a:t>
                      </a:r>
                      <a:endParaRPr lang="en-US" altLang="zh-CN"/>
                    </a:p>
                  </a:txBody>
                  <a:tcPr/>
                </a:tc>
                <a:tc>
                  <a:txBody>
                    <a:bodyPr/>
                    <a:p>
                      <a:pPr>
                        <a:buNone/>
                      </a:pPr>
                      <a:r>
                        <a:rPr lang="en-US" altLang="zh-CN"/>
                        <a:t>60</a:t>
                      </a:r>
                      <a:endParaRPr lang="en-US" altLang="zh-CN"/>
                    </a:p>
                  </a:txBody>
                  <a:tcPr/>
                </a:tc>
                <a:tc>
                  <a:txBody>
                    <a:bodyPr/>
                    <a:p>
                      <a:pPr>
                        <a:buNone/>
                      </a:pPr>
                      <a:r>
                        <a:rPr lang="en-US" altLang="zh-CN"/>
                        <a:t>50</a:t>
                      </a:r>
                      <a:endParaRPr lang="en-US" altLang="zh-CN"/>
                    </a:p>
                  </a:txBody>
                  <a:tcPr/>
                </a:tc>
                <a:tc>
                  <a:txBody>
                    <a:bodyPr/>
                    <a:p>
                      <a:pPr>
                        <a:buNone/>
                      </a:pPr>
                      <a:r>
                        <a:rPr lang="zh-CN" altLang="en-US" sz="1350">
                          <a:sym typeface="+mn-ea"/>
                        </a:rPr>
                        <a:t>不等边但等腰的三角形</a:t>
                      </a:r>
                      <a:endParaRPr lang="zh-CN" altLang="en-US"/>
                    </a:p>
                  </a:txBody>
                  <a:tcPr/>
                </a:tc>
              </a:tr>
              <a:tr h="381000">
                <a:tc>
                  <a:txBody>
                    <a:bodyPr/>
                    <a:p>
                      <a:pPr>
                        <a:buNone/>
                      </a:pPr>
                      <a:r>
                        <a:rPr lang="en-US" altLang="zh-CN"/>
                        <a:t>3</a:t>
                      </a:r>
                      <a:endParaRPr lang="en-US" altLang="zh-CN"/>
                    </a:p>
                  </a:txBody>
                  <a:tcPr/>
                </a:tc>
                <a:tc>
                  <a:txBody>
                    <a:bodyPr/>
                    <a:p>
                      <a:pPr>
                        <a:buNone/>
                      </a:pPr>
                      <a:r>
                        <a:rPr lang="en-US" altLang="zh-CN"/>
                        <a:t>60</a:t>
                      </a:r>
                      <a:endParaRPr lang="en-US" altLang="zh-CN"/>
                    </a:p>
                  </a:txBody>
                  <a:tcPr/>
                </a:tc>
                <a:tc>
                  <a:txBody>
                    <a:bodyPr/>
                    <a:p>
                      <a:pPr>
                        <a:buNone/>
                      </a:pPr>
                      <a:r>
                        <a:rPr lang="en-US" altLang="zh-CN"/>
                        <a:t>50</a:t>
                      </a:r>
                      <a:endParaRPr lang="en-US" altLang="zh-CN"/>
                    </a:p>
                  </a:txBody>
                  <a:tcPr/>
                </a:tc>
                <a:tc>
                  <a:txBody>
                    <a:bodyPr/>
                    <a:p>
                      <a:pPr>
                        <a:buNone/>
                      </a:pPr>
                      <a:r>
                        <a:rPr lang="en-US" altLang="zh-CN"/>
                        <a:t>50</a:t>
                      </a:r>
                      <a:endParaRPr lang="en-US" altLang="zh-CN"/>
                    </a:p>
                  </a:txBody>
                  <a:tcPr/>
                </a:tc>
                <a:tc>
                  <a:txBody>
                    <a:bodyPr/>
                    <a:p>
                      <a:pPr>
                        <a:buNone/>
                      </a:pPr>
                      <a:r>
                        <a:rPr lang="zh-CN" altLang="en-US" sz="1350">
                          <a:sym typeface="+mn-ea"/>
                        </a:rPr>
                        <a:t>不等边但等腰的三角形</a:t>
                      </a:r>
                      <a:endParaRPr lang="zh-CN" altLang="en-US"/>
                    </a:p>
                  </a:txBody>
                  <a:tcPr/>
                </a:tc>
              </a:tr>
            </a:tbl>
          </a:graphicData>
        </a:graphic>
      </p:graphicFrame>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对等价类</a:t>
            </a:r>
            <a:r>
              <a:rPr kumimoji="1" lang="zh-CN" altLang="en-US" sz="2400" dirty="0" err="1">
                <a:sym typeface="+mn-ea"/>
              </a:rPr>
              <a:t>的进一步的</a:t>
            </a:r>
            <a:r>
              <a:rPr kumimoji="1" lang="zh-CN" altLang="en-US" sz="2400" dirty="0" err="1">
                <a:sym typeface="+mn-ea"/>
              </a:rPr>
              <a:t>细分</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326515" y="923925"/>
            <a:ext cx="4516755" cy="3865245"/>
          </a:xfrm>
          <a:prstGeom prst="rect">
            <a:avLst/>
          </a:prstGeom>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68668"/>
            <a:ext cx="7943215" cy="39795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测试方法可以来自于方法论或测试</a:t>
            </a:r>
            <a:r>
              <a:rPr lang="zh-CN" altLang="en-US" sz="2000" dirty="0">
                <a:latin typeface="微软雅黑" panose="020B0503020204020204" pitchFamily="34" charset="-122"/>
                <a:ea typeface="微软雅黑" panose="020B0503020204020204" pitchFamily="34" charset="-122"/>
              </a:rPr>
              <a:t>流派</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基于直觉和经验的方法</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基于模型的方法</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基于代码的方法</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基于故障模式的方法</a:t>
            </a:r>
            <a:endParaRPr lang="zh-CN" altLang="en-US" sz="9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测试方法也可以来自于软件开发方法或</a:t>
            </a:r>
            <a:r>
              <a:rPr lang="zh-CN" altLang="en-US" sz="2000" dirty="0">
                <a:latin typeface="微软雅黑" panose="020B0503020204020204" pitchFamily="34" charset="-122"/>
                <a:ea typeface="微软雅黑" panose="020B0503020204020204" pitchFamily="34" charset="-122"/>
              </a:rPr>
              <a:t>应用领域</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面向对象</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面向服务</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嵌入式</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rPr>
              <a:t>CPS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判定表</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组合</a:t>
            </a:r>
            <a:r>
              <a:rPr kumimoji="1" lang="zh-CN" altLang="en-US" sz="2400" dirty="0" err="1">
                <a:sym typeface="+mn-ea"/>
              </a:rPr>
              <a:t>分析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在实际应用中，一些错误的出发需要多个因素发挥作用，</a:t>
            </a:r>
            <a:r>
              <a:rPr lang="zh-CN" altLang="en-US" sz="2000" dirty="0">
                <a:latin typeface="微软雅黑" panose="020B0503020204020204" pitchFamily="34" charset="-122"/>
                <a:ea typeface="微软雅黑" panose="020B0503020204020204" pitchFamily="34" charset="-122"/>
              </a:rPr>
              <a:t>因此需要测试不同因素的各种</a:t>
            </a:r>
            <a:r>
              <a:rPr lang="zh-CN" altLang="en-US" sz="2000" dirty="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组合分析是一种对每对参数组合进行测试的技术，它认为错误可能潜藏在每个这样的组合</a:t>
            </a:r>
            <a:r>
              <a:rPr lang="zh-CN" altLang="en-US" sz="2000" dirty="0">
                <a:latin typeface="微软雅黑" panose="020B0503020204020204" pitchFamily="34" charset="-122"/>
                <a:ea typeface="微软雅黑" panose="020B0503020204020204" pitchFamily="34" charset="-122"/>
              </a:rPr>
              <a:t>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判定表和因果图时组合分析思想的</a:t>
            </a:r>
            <a:r>
              <a:rPr lang="zh-CN" altLang="en-US" sz="2000" dirty="0">
                <a:latin typeface="微软雅黑" panose="020B0503020204020204" pitchFamily="34" charset="-122"/>
                <a:ea typeface="微软雅黑" panose="020B0503020204020204" pitchFamily="34" charset="-122"/>
                <a:sym typeface="+mn-ea"/>
              </a:rPr>
              <a:t>例子</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判定表</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当程序有多个输入，且当根据输入的组合就能判断出输出，且输入输出</a:t>
            </a:r>
            <a:r>
              <a:rPr lang="zh-CN" altLang="en-US" sz="2000" dirty="0">
                <a:latin typeface="微软雅黑" panose="020B0503020204020204" pitchFamily="34" charset="-122"/>
                <a:ea typeface="微软雅黑" panose="020B0503020204020204" pitchFamily="34" charset="-122"/>
              </a:rPr>
              <a:t>均是</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值</a:t>
            </a:r>
            <a:r>
              <a:rPr lang="zh-CN" altLang="en-US" sz="2000" dirty="0">
                <a:latin typeface="微软雅黑" panose="020B0503020204020204" pitchFamily="34" charset="-122"/>
                <a:ea typeface="微软雅黑" panose="020B0503020204020204" pitchFamily="34" charset="-122"/>
              </a:rPr>
              <a:t>时，可以使用判定表方法进行</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判定表是完全覆盖</a:t>
            </a:r>
            <a:r>
              <a:rPr lang="zh-CN" altLang="en-US" sz="2000" dirty="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判定表由“条件和活动”两部分组成</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条件是输入，活动是</a:t>
            </a:r>
            <a:r>
              <a:rPr lang="zh-CN" altLang="en-US" sz="2000" dirty="0">
                <a:latin typeface="微软雅黑" panose="020B0503020204020204" pitchFamily="34" charset="-122"/>
                <a:ea typeface="微软雅黑" panose="020B0503020204020204" pitchFamily="34" charset="-122"/>
              </a:rPr>
              <a:t>输出</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以表格形式列出输入组合及对应的输出组合，再根据表格构造测试用例并进行</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222885" y="1323023"/>
            <a:ext cx="416750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条件桩：所有输入</a:t>
            </a:r>
            <a:r>
              <a:rPr lang="zh-CN" altLang="en-US" sz="2000" dirty="0">
                <a:latin typeface="微软雅黑" panose="020B0503020204020204" pitchFamily="34" charset="-122"/>
                <a:ea typeface="微软雅黑" panose="020B0503020204020204" pitchFamily="34" charset="-122"/>
              </a:rPr>
              <a:t>属性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动作桩：所有输出</a:t>
            </a:r>
            <a:r>
              <a:rPr lang="zh-CN" altLang="en-US" sz="2000" dirty="0">
                <a:latin typeface="微软雅黑" panose="020B0503020204020204" pitchFamily="34" charset="-122"/>
                <a:ea typeface="微软雅黑" panose="020B0503020204020204" pitchFamily="34" charset="-122"/>
              </a:rPr>
              <a:t>属性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条件项：输入属性的</a:t>
            </a:r>
            <a:r>
              <a:rPr lang="zh-CN" altLang="en-US" sz="2000" dirty="0">
                <a:latin typeface="微软雅黑" panose="020B0503020204020204" pitchFamily="34" charset="-122"/>
                <a:ea typeface="微软雅黑" panose="020B0503020204020204" pitchFamily="34" charset="-122"/>
              </a:rPr>
              <a:t>赋值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动作项：输出属性的</a:t>
            </a:r>
            <a:r>
              <a:rPr lang="zh-CN" altLang="en-US" sz="2000" dirty="0">
                <a:latin typeface="微软雅黑" panose="020B0503020204020204" pitchFamily="34" charset="-122"/>
                <a:ea typeface="微软雅黑" panose="020B0503020204020204" pitchFamily="34" charset="-122"/>
              </a:rPr>
              <a:t>赋值</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规则：每</a:t>
            </a:r>
            <a:r>
              <a:rPr lang="zh-CN" altLang="en-US" sz="2000" dirty="0">
                <a:latin typeface="微软雅黑" panose="020B0503020204020204" pitchFamily="34" charset="-122"/>
                <a:ea typeface="微软雅黑" panose="020B0503020204020204" pitchFamily="34" charset="-122"/>
              </a:rPr>
              <a:t>对条件项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动作项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需要为每一列设计一</a:t>
            </a:r>
            <a:r>
              <a:rPr lang="zh-CN" altLang="en-US" sz="2000" dirty="0">
                <a:latin typeface="微软雅黑" panose="020B0503020204020204" pitchFamily="34" charset="-122"/>
                <a:ea typeface="微软雅黑" panose="020B0503020204020204" pitchFamily="34" charset="-122"/>
              </a:rPr>
              <a:t>个测试用例</a:t>
            </a:r>
            <a:endParaRPr lang="zh-CN" altLang="en-US" sz="2000" dirty="0">
              <a:latin typeface="微软雅黑" panose="020B0503020204020204" pitchFamily="34" charset="-122"/>
              <a:ea typeface="微软雅黑" panose="020B0503020204020204" pitchFamily="34" charset="-122"/>
            </a:endParaRPr>
          </a:p>
        </p:txBody>
      </p:sp>
      <p:pic>
        <p:nvPicPr>
          <p:cNvPr id="5" name="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b="14973"/>
          <a:stretch>
            <a:fillRect/>
          </a:stretch>
        </p:blipFill>
        <p:spPr bwMode="auto">
          <a:xfrm>
            <a:off x="4700108" y="1364416"/>
            <a:ext cx="4371777" cy="2788276"/>
          </a:xfrm>
          <a:prstGeom prst="rect">
            <a:avLst/>
          </a:prstGeom>
          <a:noFill/>
          <a:ln>
            <a:noFill/>
          </a:ln>
        </p:spPr>
      </p:pic>
      <p:sp>
        <p:nvSpPr>
          <p:cNvPr id="6" name="矩形 5"/>
          <p:cNvSpPr/>
          <p:nvPr>
            <p:custDataLst>
              <p:tags r:id="rId3"/>
            </p:custDataLst>
          </p:nvPr>
        </p:nvSpPr>
        <p:spPr>
          <a:xfrm>
            <a:off x="4998759" y="1940319"/>
            <a:ext cx="239465" cy="830997"/>
          </a:xfrm>
          <a:prstGeom prst="rect">
            <a:avLst/>
          </a:prstGeom>
        </p:spPr>
        <p:txBody>
          <a:bodyPr wrap="square">
            <a:spAutoFit/>
          </a:bodyPr>
          <a:p>
            <a:pPr algn="ctr"/>
            <a:r>
              <a:rPr lang="zh-CN" altLang="en-US" sz="1600" dirty="0">
                <a:solidFill>
                  <a:srgbClr val="FF0000"/>
                </a:solidFill>
                <a:latin typeface="微软雅黑" panose="020B0503020204020204" pitchFamily="34" charset="-122"/>
                <a:ea typeface="微软雅黑" panose="020B0503020204020204" pitchFamily="34" charset="-122"/>
              </a:rPr>
              <a:t>条件桩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custDataLst>
              <p:tags r:id="rId4"/>
            </p:custDataLst>
          </p:nvPr>
        </p:nvSpPr>
        <p:spPr>
          <a:xfrm>
            <a:off x="4998759" y="2911234"/>
            <a:ext cx="239465" cy="829945"/>
          </a:xfrm>
          <a:prstGeom prst="rect">
            <a:avLst/>
          </a:prstGeom>
        </p:spPr>
        <p:txBody>
          <a:bodyPr wrap="square">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动作</a:t>
            </a:r>
            <a:r>
              <a:rPr lang="zh-CN" altLang="en-US" sz="1600" dirty="0">
                <a:solidFill>
                  <a:srgbClr val="FF0000"/>
                </a:solidFill>
                <a:latin typeface="微软雅黑" panose="020B0503020204020204" pitchFamily="34" charset="-122"/>
                <a:ea typeface="微软雅黑" panose="020B0503020204020204" pitchFamily="34" charset="-122"/>
              </a:rPr>
              <a:t>桩</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4939665" y="840740"/>
            <a:ext cx="836930" cy="326390"/>
          </a:xfrm>
          <a:prstGeom prst="rect">
            <a:avLst/>
          </a:prstGeom>
        </p:spPr>
        <p:txBody>
          <a:bodyPr wrap="square">
            <a:noAutofit/>
          </a:bodyPr>
          <a:p>
            <a:pPr algn="ctr"/>
            <a:r>
              <a:rPr lang="zh-CN" altLang="en-US" sz="1600" dirty="0">
                <a:solidFill>
                  <a:srgbClr val="FF0000"/>
                </a:solidFill>
                <a:latin typeface="微软雅黑" panose="020B0503020204020204" pitchFamily="34" charset="-122"/>
                <a:ea typeface="微软雅黑" panose="020B0503020204020204" pitchFamily="34" charset="-122"/>
              </a:rPr>
              <a:t>条件</a:t>
            </a:r>
            <a:r>
              <a:rPr lang="zh-CN" altLang="en-US" sz="1600" dirty="0">
                <a:solidFill>
                  <a:srgbClr val="FF0000"/>
                </a:solidFill>
                <a:latin typeface="微软雅黑" panose="020B0503020204020204" pitchFamily="34" charset="-122"/>
                <a:ea typeface="微软雅黑" panose="020B0503020204020204" pitchFamily="34" charset="-122"/>
              </a:rPr>
              <a:t>项</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custDataLst>
              <p:tags r:id="rId6"/>
            </p:custDataLst>
          </p:nvPr>
        </p:nvSpPr>
        <p:spPr>
          <a:xfrm>
            <a:off x="6004560" y="1940560"/>
            <a:ext cx="180975" cy="829945"/>
          </a:xfrm>
          <a:prstGeom prst="rect">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0" name="直接箭头连接符 9"/>
          <p:cNvCxnSpPr/>
          <p:nvPr>
            <p:custDataLst>
              <p:tags r:id="rId7"/>
            </p:custDataLst>
          </p:nvPr>
        </p:nvCxnSpPr>
        <p:spPr>
          <a:xfrm>
            <a:off x="5334000" y="1177925"/>
            <a:ext cx="620395" cy="11766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矩形 10"/>
          <p:cNvSpPr/>
          <p:nvPr>
            <p:custDataLst>
              <p:tags r:id="rId8"/>
            </p:custDataLst>
          </p:nvPr>
        </p:nvSpPr>
        <p:spPr>
          <a:xfrm>
            <a:off x="4998720" y="4344670"/>
            <a:ext cx="836930" cy="326390"/>
          </a:xfrm>
          <a:prstGeom prst="rect">
            <a:avLst/>
          </a:prstGeom>
        </p:spPr>
        <p:txBody>
          <a:bodyPr wrap="square">
            <a:noAutofit/>
          </a:bodyPr>
          <a:p>
            <a:pPr algn="ctr"/>
            <a:r>
              <a:rPr lang="zh-CN" altLang="en-US" sz="1600" dirty="0">
                <a:solidFill>
                  <a:srgbClr val="FF0000"/>
                </a:solidFill>
                <a:latin typeface="微软雅黑" panose="020B0503020204020204" pitchFamily="34" charset="-122"/>
                <a:ea typeface="微软雅黑" panose="020B0503020204020204" pitchFamily="34" charset="-122"/>
              </a:rPr>
              <a:t>动作</a:t>
            </a:r>
            <a:r>
              <a:rPr lang="zh-CN" altLang="en-US" sz="1600" dirty="0">
                <a:solidFill>
                  <a:srgbClr val="FF0000"/>
                </a:solidFill>
                <a:latin typeface="微软雅黑" panose="020B0503020204020204" pitchFamily="34" charset="-122"/>
                <a:ea typeface="微软雅黑" panose="020B0503020204020204" pitchFamily="34" charset="-122"/>
              </a:rPr>
              <a:t>项</a:t>
            </a:r>
            <a:endParaRPr lang="zh-CN" altLang="en-US" sz="1600" dirty="0">
              <a:solidFill>
                <a:srgbClr val="FF0000"/>
              </a:solidFill>
              <a:latin typeface="微软雅黑" panose="020B0503020204020204" pitchFamily="34" charset="-122"/>
              <a:ea typeface="微软雅黑" panose="020B0503020204020204" pitchFamily="34" charset="-122"/>
            </a:endParaRPr>
          </a:p>
        </p:txBody>
      </p:sp>
      <p:cxnSp>
        <p:nvCxnSpPr>
          <p:cNvPr id="12" name="直接箭头连接符 11"/>
          <p:cNvCxnSpPr/>
          <p:nvPr>
            <p:custDataLst>
              <p:tags r:id="rId9"/>
            </p:custDataLst>
          </p:nvPr>
        </p:nvCxnSpPr>
        <p:spPr>
          <a:xfrm flipV="1">
            <a:off x="5430520" y="3365500"/>
            <a:ext cx="979170" cy="9785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矩形 12"/>
          <p:cNvSpPr/>
          <p:nvPr>
            <p:custDataLst>
              <p:tags r:id="rId10"/>
            </p:custDataLst>
          </p:nvPr>
        </p:nvSpPr>
        <p:spPr>
          <a:xfrm>
            <a:off x="6409690" y="2911475"/>
            <a:ext cx="180975" cy="829945"/>
          </a:xfrm>
          <a:prstGeom prst="rect">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4" name="矩形 13"/>
          <p:cNvSpPr/>
          <p:nvPr>
            <p:custDataLst>
              <p:tags r:id="rId11"/>
            </p:custDataLst>
          </p:nvPr>
        </p:nvSpPr>
        <p:spPr>
          <a:xfrm>
            <a:off x="7513320" y="1941195"/>
            <a:ext cx="180975" cy="1960880"/>
          </a:xfrm>
          <a:prstGeom prst="rect">
            <a:avLst/>
          </a:prstGeom>
          <a:solidFill>
            <a:srgbClr val="00B0F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5" name="直接箭头连接符 14"/>
          <p:cNvCxnSpPr/>
          <p:nvPr>
            <p:custDataLst>
              <p:tags r:id="rId12"/>
            </p:custDataLst>
          </p:nvPr>
        </p:nvCxnSpPr>
        <p:spPr>
          <a:xfrm>
            <a:off x="7155180" y="1177925"/>
            <a:ext cx="358140" cy="1939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矩形 18"/>
          <p:cNvSpPr/>
          <p:nvPr>
            <p:custDataLst>
              <p:tags r:id="rId13"/>
            </p:custDataLst>
          </p:nvPr>
        </p:nvSpPr>
        <p:spPr>
          <a:xfrm>
            <a:off x="6676390" y="852170"/>
            <a:ext cx="836930" cy="326390"/>
          </a:xfrm>
          <a:prstGeom prst="rect">
            <a:avLst/>
          </a:prstGeom>
        </p:spPr>
        <p:txBody>
          <a:bodyPr wrap="square">
            <a:noAutofit/>
          </a:bodyPr>
          <a:p>
            <a:pPr algn="ctr"/>
            <a:r>
              <a:rPr lang="zh-CN" altLang="en-US" sz="1600" dirty="0">
                <a:solidFill>
                  <a:srgbClr val="FF0000"/>
                </a:solidFill>
                <a:latin typeface="微软雅黑" panose="020B0503020204020204" pitchFamily="34" charset="-122"/>
                <a:ea typeface="微软雅黑" panose="020B0503020204020204" pitchFamily="34" charset="-122"/>
              </a:rPr>
              <a:t>规则</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r>
              <a:rPr kumimoji="1" lang="zh-CN" altLang="en-US" sz="2400" dirty="0" err="1">
                <a:sym typeface="+mn-ea"/>
              </a:rPr>
              <a:t>打印机</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9345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875665" y="1631950"/>
          <a:ext cx="4938395" cy="3048000"/>
        </p:xfrm>
        <a:graphic>
          <a:graphicData uri="http://schemas.openxmlformats.org/drawingml/2006/table">
            <a:tbl>
              <a:tblPr firstRow="1" bandRow="1">
                <a:tableStyleId>{5C22544A-7EE6-4342-B048-85BDC9FD1C3A}</a:tableStyleId>
              </a:tblPr>
              <a:tblGrid>
                <a:gridCol w="328930"/>
                <a:gridCol w="1924050"/>
                <a:gridCol w="291465"/>
                <a:gridCol w="282575"/>
                <a:gridCol w="370205"/>
                <a:gridCol w="300990"/>
                <a:gridCol w="360680"/>
                <a:gridCol w="352425"/>
                <a:gridCol w="356235"/>
                <a:gridCol w="370840"/>
              </a:tblGrid>
              <a:tr h="381000">
                <a:tc gridSpan="2">
                  <a:txBody>
                    <a:bodyPr/>
                    <a:p>
                      <a:pPr>
                        <a:buNone/>
                      </a:pPr>
                      <a:r>
                        <a:rPr lang="zh-CN" altLang="en-US"/>
                        <a:t>序号</a:t>
                      </a:r>
                      <a:endParaRPr lang="zh-CN" altLang="en-US"/>
                    </a:p>
                  </a:txBody>
                  <a:tcPr/>
                </a:tc>
                <a:tc hMerge="1">
                  <a:tcPr/>
                </a:tc>
                <a:tc>
                  <a:txBody>
                    <a:bodyPr/>
                    <a:p>
                      <a:pPr>
                        <a:buNone/>
                      </a:pPr>
                      <a:r>
                        <a:rPr lang="en-US" altLang="zh-CN"/>
                        <a:t>1</a:t>
                      </a:r>
                      <a:endParaRPr lang="en-US" altLang="zh-CN"/>
                    </a:p>
                  </a:txBody>
                  <a:tcPr/>
                </a:tc>
                <a:tc>
                  <a:txBody>
                    <a:bodyPr/>
                    <a:p>
                      <a:pPr>
                        <a:buNone/>
                      </a:pPr>
                      <a:r>
                        <a:rPr lang="en-US" altLang="zh-CN"/>
                        <a:t>3</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r>
              <a:tr h="381000">
                <a:tc rowSpan="3">
                  <a:txBody>
                    <a:bodyPr/>
                    <a:p>
                      <a:pPr>
                        <a:buNone/>
                      </a:pPr>
                      <a:r>
                        <a:rPr lang="zh-CN" altLang="en-US"/>
                        <a:t>条件</a:t>
                      </a:r>
                      <a:endParaRPr lang="zh-CN" altLang="en-US"/>
                    </a:p>
                  </a:txBody>
                  <a:tcPr/>
                </a:tc>
                <a:tc>
                  <a:txBody>
                    <a:bodyPr/>
                    <a:p>
                      <a:pPr>
                        <a:buNone/>
                      </a:pPr>
                      <a:r>
                        <a:rPr lang="zh-CN" altLang="en-US"/>
                        <a:t>驱动程序是否</a:t>
                      </a:r>
                      <a:r>
                        <a:rPr lang="zh-CN" altLang="en-US"/>
                        <a:t>正确</a:t>
                      </a:r>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是否有</a:t>
                      </a:r>
                      <a:r>
                        <a:rPr lang="zh-CN" altLang="en-US"/>
                        <a:t>纸张</a:t>
                      </a:r>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是否有</a:t>
                      </a:r>
                      <a:r>
                        <a:rPr lang="zh-CN" altLang="en-US"/>
                        <a:t>墨粉</a:t>
                      </a:r>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rowSpan="4">
                  <a:txBody>
                    <a:bodyPr/>
                    <a:p>
                      <a:pPr>
                        <a:buNone/>
                      </a:pPr>
                      <a:r>
                        <a:rPr lang="zh-CN" altLang="en-US"/>
                        <a:t>动作</a:t>
                      </a:r>
                      <a:endParaRPr lang="zh-CN" altLang="en-US"/>
                    </a:p>
                  </a:txBody>
                  <a:tcPr/>
                </a:tc>
                <a:tc>
                  <a:txBody>
                    <a:bodyPr/>
                    <a:p>
                      <a:pPr>
                        <a:buNone/>
                      </a:pPr>
                      <a:r>
                        <a:rPr lang="zh-CN" altLang="en-US"/>
                        <a:t>打印内容</a:t>
                      </a:r>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提示驱动程序</a:t>
                      </a:r>
                      <a:r>
                        <a:rPr lang="zh-CN" altLang="en-US"/>
                        <a:t>不对</a:t>
                      </a:r>
                      <a:endParaRPr lang="zh-CN" altLang="en-US"/>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提示没有</a:t>
                      </a:r>
                      <a:r>
                        <a:rPr lang="zh-CN" altLang="en-US"/>
                        <a:t>纸张</a:t>
                      </a:r>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zh-CN" altLang="en-US"/>
                        <a:t>提示没有</a:t>
                      </a:r>
                      <a:r>
                        <a:rPr lang="zh-CN" altLang="en-US"/>
                        <a:t>墨粉</a:t>
                      </a:r>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bl>
          </a:graphicData>
        </a:graphic>
      </p:graphicFrame>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84042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如果某些属性取</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还是取</a:t>
            </a:r>
            <a:r>
              <a:rPr lang="en-US" altLang="zh-CN" sz="2000" dirty="0">
                <a:latin typeface="微软雅黑" panose="020B0503020204020204" pitchFamily="34" charset="-122"/>
                <a:ea typeface="微软雅黑" panose="020B0503020204020204" pitchFamily="34" charset="-122"/>
                <a:sym typeface="+mn-ea"/>
              </a:rPr>
              <a:t>0</a:t>
            </a:r>
            <a:r>
              <a:rPr lang="zh-CN" altLang="en-US" sz="2000" dirty="0">
                <a:latin typeface="微软雅黑" panose="020B0503020204020204" pitchFamily="34" charset="-122"/>
                <a:ea typeface="微软雅黑" panose="020B0503020204020204" pitchFamily="34" charset="-122"/>
                <a:sym typeface="+mn-ea"/>
              </a:rPr>
              <a:t>不影响结果，则可以合并对应的列并在这个属性处以</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表示</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优化</a:t>
            </a:r>
            <a:r>
              <a:rPr lang="zh-CN" altLang="en-US" sz="2000" dirty="0">
                <a:latin typeface="微软雅黑" panose="020B0503020204020204" pitchFamily="34" charset="-122"/>
                <a:ea typeface="微软雅黑" panose="020B0503020204020204" pitchFamily="34" charset="-122"/>
              </a:rPr>
              <a:t>后</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4181475" y="1845310"/>
          <a:ext cx="4156075" cy="3048000"/>
        </p:xfrm>
        <a:graphic>
          <a:graphicData uri="http://schemas.openxmlformats.org/drawingml/2006/table">
            <a:tbl>
              <a:tblPr firstRow="1" bandRow="1">
                <a:tableStyleId>{5C22544A-7EE6-4342-B048-85BDC9FD1C3A}</a:tableStyleId>
              </a:tblPr>
              <a:tblGrid>
                <a:gridCol w="328930"/>
                <a:gridCol w="1924050"/>
                <a:gridCol w="291465"/>
                <a:gridCol w="282575"/>
                <a:gridCol w="546100"/>
                <a:gridCol w="782955"/>
              </a:tblGrid>
              <a:tr h="381000">
                <a:tc gridSpan="2">
                  <a:txBody>
                    <a:bodyPr/>
                    <a:p>
                      <a:pPr>
                        <a:buNone/>
                      </a:pPr>
                      <a:r>
                        <a:rPr lang="zh-CN" altLang="en-US"/>
                        <a:t>序号</a:t>
                      </a:r>
                      <a:endParaRPr lang="zh-CN" altLang="en-US"/>
                    </a:p>
                  </a:txBody>
                  <a:tcPr/>
                </a:tc>
                <a:tc hMerge="1">
                  <a:tcPr/>
                </a:tc>
                <a:tc>
                  <a:txBody>
                    <a:bodyPr/>
                    <a:p>
                      <a:pPr>
                        <a:buNone/>
                      </a:pPr>
                      <a:r>
                        <a:rPr lang="en-US" altLang="zh-CN"/>
                        <a:t>1</a:t>
                      </a:r>
                      <a:endParaRPr lang="en-US" altLang="zh-CN"/>
                    </a:p>
                  </a:txBody>
                  <a:tcPr/>
                </a:tc>
                <a:tc>
                  <a:txBody>
                    <a:bodyPr/>
                    <a:p>
                      <a:pPr>
                        <a:buNone/>
                      </a:pPr>
                      <a:r>
                        <a:rPr lang="en-US" altLang="zh-CN"/>
                        <a:t>3</a:t>
                      </a:r>
                      <a:endParaRPr lang="en-US" altLang="zh-CN"/>
                    </a:p>
                  </a:txBody>
                  <a:tcPr/>
                </a:tc>
                <a:tc>
                  <a:txBody>
                    <a:bodyPr/>
                    <a:p>
                      <a:pPr>
                        <a:buNone/>
                      </a:pPr>
                      <a:r>
                        <a:rPr lang="en-US" altLang="zh-CN"/>
                        <a:t>4/6</a:t>
                      </a:r>
                      <a:endParaRPr lang="en-US" altLang="zh-CN"/>
                    </a:p>
                  </a:txBody>
                  <a:tcPr/>
                </a:tc>
                <a:tc>
                  <a:txBody>
                    <a:bodyPr/>
                    <a:p>
                      <a:pPr>
                        <a:buNone/>
                      </a:pPr>
                      <a:r>
                        <a:rPr lang="en-US" altLang="zh-CN"/>
                        <a:t>3/5/7/8</a:t>
                      </a:r>
                      <a:endParaRPr lang="en-US" altLang="zh-CN"/>
                    </a:p>
                  </a:txBody>
                  <a:tcPr/>
                </a:tc>
              </a:tr>
              <a:tr h="381000">
                <a:tc rowSpan="3">
                  <a:txBody>
                    <a:bodyPr/>
                    <a:p>
                      <a:pPr>
                        <a:buNone/>
                      </a:pPr>
                      <a:r>
                        <a:rPr lang="zh-CN" altLang="en-US"/>
                        <a:t>条件</a:t>
                      </a:r>
                      <a:endParaRPr lang="zh-CN" altLang="en-US"/>
                    </a:p>
                  </a:txBody>
                  <a:tcPr/>
                </a:tc>
                <a:tc>
                  <a:txBody>
                    <a:bodyPr/>
                    <a:p>
                      <a:pPr>
                        <a:buNone/>
                      </a:pPr>
                      <a:r>
                        <a:rPr lang="zh-CN" altLang="en-US"/>
                        <a:t>驱动程序是否</a:t>
                      </a:r>
                      <a:r>
                        <a:rPr lang="zh-CN" altLang="en-US"/>
                        <a:t>正确</a:t>
                      </a:r>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a:t>
                      </a:r>
                      <a:endParaRPr lang="en-US" altLang="zh-CN"/>
                    </a:p>
                  </a:txBody>
                  <a:tcPr/>
                </a:tc>
                <a:tc>
                  <a:txBody>
                    <a:bodyPr/>
                    <a:p>
                      <a:pPr>
                        <a:buNone/>
                      </a:pPr>
                      <a:r>
                        <a:rPr lang="en-US" altLang="zh-CN"/>
                        <a:t>-</a:t>
                      </a:r>
                      <a:endParaRPr lang="en-US" altLang="zh-CN"/>
                    </a:p>
                  </a:txBody>
                  <a:tcPr/>
                </a:tc>
              </a:tr>
              <a:tr h="381000">
                <a:tc vMerge="1">
                  <a:tcPr/>
                </a:tc>
                <a:tc>
                  <a:txBody>
                    <a:bodyPr/>
                    <a:p>
                      <a:pPr>
                        <a:buNone/>
                      </a:pPr>
                      <a:r>
                        <a:rPr lang="zh-CN" altLang="en-US"/>
                        <a:t>是否有</a:t>
                      </a:r>
                      <a:r>
                        <a:rPr lang="zh-CN" altLang="en-US"/>
                        <a:t>纸张</a:t>
                      </a:r>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是否有</a:t>
                      </a:r>
                      <a:r>
                        <a:rPr lang="zh-CN" altLang="en-US"/>
                        <a:t>墨粉</a:t>
                      </a:r>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a:t>
                      </a:r>
                      <a:endParaRPr lang="en-US" altLang="zh-CN"/>
                    </a:p>
                  </a:txBody>
                  <a:tcPr/>
                </a:tc>
              </a:tr>
              <a:tr h="381000">
                <a:tc rowSpan="4">
                  <a:txBody>
                    <a:bodyPr/>
                    <a:p>
                      <a:pPr>
                        <a:buNone/>
                      </a:pPr>
                      <a:r>
                        <a:rPr lang="zh-CN" altLang="en-US"/>
                        <a:t>动作</a:t>
                      </a:r>
                      <a:endParaRPr lang="zh-CN" altLang="en-US"/>
                    </a:p>
                  </a:txBody>
                  <a:tcPr/>
                </a:tc>
                <a:tc>
                  <a:txBody>
                    <a:bodyPr/>
                    <a:p>
                      <a:pPr>
                        <a:buNone/>
                      </a:pPr>
                      <a:r>
                        <a:rPr lang="zh-CN" altLang="en-US"/>
                        <a:t>打印内容</a:t>
                      </a:r>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提示驱动程序</a:t>
                      </a:r>
                      <a:r>
                        <a:rPr lang="zh-CN" altLang="en-US"/>
                        <a:t>不对</a:t>
                      </a:r>
                      <a:endParaRPr lang="zh-CN" altLang="en-US"/>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a:t>提示没有</a:t>
                      </a:r>
                      <a:r>
                        <a:rPr lang="zh-CN" altLang="en-US"/>
                        <a:t>纸张</a:t>
                      </a:r>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zh-CN" altLang="en-US"/>
                        <a:t>提示没有</a:t>
                      </a:r>
                      <a:r>
                        <a:rPr lang="zh-CN" altLang="en-US"/>
                        <a:t>墨粉</a:t>
                      </a:r>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bl>
          </a:graphicData>
        </a:graphic>
      </p:graphicFrame>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840423"/>
            <a:ext cx="7943215" cy="13481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符号带来的问题</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不一致的</a:t>
            </a:r>
            <a:r>
              <a:rPr lang="zh-CN" altLang="en-US" sz="1800" dirty="0">
                <a:latin typeface="微软雅黑" panose="020B0503020204020204" pitchFamily="34" charset="-122"/>
                <a:ea typeface="微软雅黑" panose="020B0503020204020204" pitchFamily="34" charset="-122"/>
              </a:rPr>
              <a:t>判定表：某两列的输出不同，但输入有重叠</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下列</a:t>
            </a:r>
            <a:r>
              <a:rPr lang="zh-CN" altLang="en-US" sz="1800" dirty="0">
                <a:latin typeface="微软雅黑" panose="020B0503020204020204" pitchFamily="34" charset="-122"/>
                <a:ea typeface="微软雅黑" panose="020B0503020204020204" pitchFamily="34" charset="-122"/>
              </a:rPr>
              <a:t>判定表是否有误</a:t>
            </a:r>
            <a:endParaRPr lang="zh-CN" altLang="en-US" sz="18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810895" y="2324735"/>
          <a:ext cx="4156075" cy="3048000"/>
        </p:xfrm>
        <a:graphic>
          <a:graphicData uri="http://schemas.openxmlformats.org/drawingml/2006/table">
            <a:tbl>
              <a:tblPr firstRow="1" bandRow="1">
                <a:tableStyleId>{5C22544A-7EE6-4342-B048-85BDC9FD1C3A}</a:tableStyleId>
              </a:tblPr>
              <a:tblGrid>
                <a:gridCol w="328930"/>
                <a:gridCol w="1924050"/>
                <a:gridCol w="291465"/>
                <a:gridCol w="282575"/>
                <a:gridCol w="546100"/>
                <a:gridCol w="782955"/>
              </a:tblGrid>
              <a:tr h="381000">
                <a:tc gridSpan="2">
                  <a:txBody>
                    <a:bodyPr/>
                    <a:p>
                      <a:pPr>
                        <a:buNone/>
                      </a:pPr>
                      <a:r>
                        <a:rPr lang="zh-CN" altLang="en-US"/>
                        <a:t>序号</a:t>
                      </a:r>
                      <a:endParaRPr lang="zh-CN" altLang="en-US"/>
                    </a:p>
                  </a:txBody>
                  <a:tcPr/>
                </a:tc>
                <a:tc hMerge="1">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4/6</a:t>
                      </a:r>
                      <a:endParaRPr lang="en-US" altLang="zh-CN"/>
                    </a:p>
                  </a:txBody>
                  <a:tcPr/>
                </a:tc>
                <a:tc>
                  <a:txBody>
                    <a:bodyPr/>
                    <a:p>
                      <a:pPr>
                        <a:buNone/>
                      </a:pPr>
                      <a:r>
                        <a:rPr lang="en-US" altLang="zh-CN"/>
                        <a:t>3/5</a:t>
                      </a:r>
                      <a:endParaRPr lang="en-US" altLang="zh-CN"/>
                    </a:p>
                  </a:txBody>
                  <a:tcPr/>
                </a:tc>
              </a:tr>
              <a:tr h="381000">
                <a:tc rowSpan="3">
                  <a:txBody>
                    <a:bodyPr/>
                    <a:p>
                      <a:pPr>
                        <a:buNone/>
                      </a:pPr>
                      <a:r>
                        <a:rPr lang="zh-CN" altLang="en-US"/>
                        <a:t>条件</a:t>
                      </a:r>
                      <a:endParaRPr lang="zh-CN" altLang="en-US"/>
                    </a:p>
                  </a:txBody>
                  <a:tcPr/>
                </a:tc>
                <a:tc>
                  <a:txBody>
                    <a:bodyPr/>
                    <a:p>
                      <a:pPr>
                        <a:buNone/>
                      </a:pPr>
                      <a:r>
                        <a:rPr lang="zh-CN" altLang="en-US"/>
                        <a:t>条件</a:t>
                      </a: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zh-CN" altLang="en-US"/>
                        <a:t>条件</a:t>
                      </a:r>
                      <a:r>
                        <a:rPr lang="en-US" altLang="zh-CN"/>
                        <a:t>2</a:t>
                      </a:r>
                      <a:endParaRPr lang="en-US" altLang="zh-CN"/>
                    </a:p>
                  </a:txBody>
                  <a:tcPr/>
                </a:tc>
                <a:tc>
                  <a:txBody>
                    <a:bodyPr/>
                    <a:p>
                      <a:pPr>
                        <a:buNone/>
                      </a:pPr>
                      <a:r>
                        <a:rPr lang="en-US" altLang="zh-CN"/>
                        <a:t>-</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zh-CN" altLang="en-US"/>
                        <a:t>条件</a:t>
                      </a:r>
                      <a:r>
                        <a:rPr lang="en-US" altLang="zh-CN"/>
                        <a:t>3</a:t>
                      </a:r>
                      <a:endParaRPr lang="en-US" altLang="zh-CN"/>
                    </a:p>
                  </a:txBody>
                  <a:tcPr/>
                </a:tc>
                <a:tc>
                  <a:txBody>
                    <a:bodyPr/>
                    <a:p>
                      <a:pPr>
                        <a:buNone/>
                      </a:pPr>
                      <a:r>
                        <a:rPr lang="en-US" altLang="zh-CN"/>
                        <a:t>-</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rowSpan="3">
                  <a:txBody>
                    <a:bodyPr/>
                    <a:p>
                      <a:pPr>
                        <a:buNone/>
                      </a:pPr>
                      <a:r>
                        <a:rPr lang="zh-CN" altLang="en-US"/>
                        <a:t>动作</a:t>
                      </a:r>
                      <a:endParaRPr lang="zh-CN" altLang="en-US"/>
                    </a:p>
                  </a:txBody>
                  <a:tcPr/>
                </a:tc>
                <a:tc>
                  <a:txBody>
                    <a:bodyPr/>
                    <a:p>
                      <a:pPr>
                        <a:buNone/>
                      </a:pPr>
                      <a:r>
                        <a:rPr lang="zh-CN" altLang="en-US"/>
                        <a:t>动作</a:t>
                      </a: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81000">
                <a:tc vMerge="1">
                  <a:tcPr/>
                </a:tc>
                <a:tc>
                  <a:txBody>
                    <a:bodyPr/>
                    <a:p>
                      <a:pPr>
                        <a:buNone/>
                      </a:pPr>
                      <a:r>
                        <a:rPr lang="zh-CN" altLang="en-US" sz="1350">
                          <a:sym typeface="+mn-ea"/>
                        </a:rPr>
                        <a:t>动作</a:t>
                      </a:r>
                      <a:r>
                        <a:rPr lang="en-US" altLang="zh-CN" sz="1350">
                          <a:sym typeface="+mn-ea"/>
                        </a:rPr>
                        <a:t>2</a:t>
                      </a:r>
                      <a:endParaRPr lang="en-US" altLang="zh-CN" sz="1350">
                        <a:sym typeface="+mn-ea"/>
                      </a:endParaRPr>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zh-CN" altLang="en-US" sz="1350">
                          <a:sym typeface="+mn-ea"/>
                        </a:rPr>
                        <a:t>动作</a:t>
                      </a:r>
                      <a:r>
                        <a:rPr lang="en-US" altLang="zh-CN" sz="1350">
                          <a:sym typeface="+mn-ea"/>
                        </a:rPr>
                        <a:t>3</a:t>
                      </a:r>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bl>
          </a:graphicData>
        </a:graphic>
      </p:graphicFrame>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r>
              <a:rPr kumimoji="1" lang="en-US" altLang="zh-CN" sz="2400" dirty="0" err="1">
                <a:sym typeface="+mn-ea"/>
              </a:rPr>
              <a:t>NextDate</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输入包括年</a:t>
            </a:r>
            <a:r>
              <a:rPr lang="en-US" altLang="zh-CN" sz="2000" dirty="0">
                <a:latin typeface="微软雅黑" panose="020B0503020204020204" pitchFamily="34" charset="-122"/>
                <a:ea typeface="微软雅黑" panose="020B0503020204020204" pitchFamily="34" charset="-122"/>
              </a:rPr>
              <a:t>(year)</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(month)</a:t>
            </a:r>
            <a:r>
              <a:rPr lang="zh-CN" altLang="en-US" sz="2000" dirty="0">
                <a:latin typeface="微软雅黑" panose="020B0503020204020204" pitchFamily="34" charset="-122"/>
                <a:ea typeface="微软雅黑" panose="020B0503020204020204" pitchFamily="34" charset="-122"/>
              </a:rPr>
              <a:t>、日</a:t>
            </a:r>
            <a:r>
              <a:rPr lang="en-US" altLang="zh-CN" sz="2000" dirty="0">
                <a:latin typeface="微软雅黑" panose="020B0503020204020204" pitchFamily="34" charset="-122"/>
                <a:ea typeface="微软雅黑" panose="020B0503020204020204" pitchFamily="34" charset="-122"/>
              </a:rPr>
              <a:t>(day)</a:t>
            </a:r>
            <a:r>
              <a:rPr lang="zh-CN" altLang="en-US" sz="2000" dirty="0">
                <a:latin typeface="微软雅黑" panose="020B0503020204020204" pitchFamily="34" charset="-122"/>
                <a:ea typeface="微软雅黑" panose="020B0503020204020204" pitchFamily="34" charset="-122"/>
              </a:rPr>
              <a:t>三个</a:t>
            </a:r>
            <a:r>
              <a:rPr lang="zh-CN" altLang="en-US" sz="2000" dirty="0">
                <a:latin typeface="微软雅黑" panose="020B0503020204020204" pitchFamily="34" charset="-122"/>
                <a:ea typeface="微软雅黑" panose="020B0503020204020204" pitchFamily="34" charset="-122"/>
              </a:rPr>
              <a:t>参数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输出是这个日期之后那一天的</a:t>
            </a:r>
            <a:r>
              <a:rPr lang="zh-CN" altLang="en-US" sz="2000" dirty="0">
                <a:latin typeface="微软雅黑" panose="020B0503020204020204" pitchFamily="34" charset="-122"/>
                <a:ea typeface="微软雅黑" panose="020B0503020204020204" pitchFamily="34" charset="-122"/>
              </a:rPr>
              <a:t>日期</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输入的范围是</a:t>
            </a:r>
            <a:r>
              <a:rPr lang="en-US" altLang="zh-CN" sz="2000" dirty="0">
                <a:latin typeface="微软雅黑" panose="020B0503020204020204" pitchFamily="34" charset="-122"/>
                <a:ea typeface="微软雅黑" panose="020B0503020204020204" pitchFamily="34" charset="-122"/>
              </a:rPr>
              <a:t>1986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日到</a:t>
            </a:r>
            <a:r>
              <a:rPr lang="en-US" altLang="zh-CN" sz="2000" dirty="0">
                <a:latin typeface="微软雅黑" panose="020B0503020204020204" pitchFamily="34" charset="-122"/>
                <a:ea typeface="微软雅黑" panose="020B0503020204020204" pitchFamily="34" charset="-122"/>
              </a:rPr>
              <a:t>2096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31</a:t>
            </a:r>
            <a:r>
              <a:rPr lang="zh-CN" altLang="en-US" sz="2000" dirty="0">
                <a:latin typeface="微软雅黑" panose="020B0503020204020204" pitchFamily="34" charset="-122"/>
                <a:ea typeface="微软雅黑" panose="020B0503020204020204" pitchFamily="34" charset="-122"/>
              </a:rPr>
              <a:t>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1896&lt;=year&lt;=2096</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1&lt;=month&lt;=12</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1&lt;=day&lt;=31</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第一版</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569278"/>
            <a:ext cx="8467090" cy="2317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判定表的每个条件</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动作是二值的，在实际使用中这些二值由使用者进行抽象</a:t>
            </a:r>
            <a:endParaRPr lang="zh-CN" altLang="en-US" sz="16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例如</a:t>
            </a:r>
            <a:r>
              <a:rPr lang="en-US" altLang="zh-CN" sz="1600">
                <a:sym typeface="+mn-ea"/>
              </a:rPr>
              <a:t>1896</a:t>
            </a:r>
            <a:r>
              <a:rPr lang="en-US" altLang="zh-CN" sz="1600">
                <a:latin typeface="Arial" panose="020B0604020202020204" pitchFamily="34" charset="0"/>
                <a:cs typeface="Arial" panose="020B0604020202020204" pitchFamily="34" charset="0"/>
                <a:sym typeface="+mn-ea"/>
              </a:rPr>
              <a:t>≤year</a:t>
            </a:r>
            <a:r>
              <a:rPr lang="en-US" altLang="zh-CN" sz="1600">
                <a:latin typeface="Arial" panose="020B0604020202020204" pitchFamily="34" charset="0"/>
                <a:cs typeface="Arial" panose="020B0604020202020204" pitchFamily="34" charset="0"/>
                <a:sym typeface="+mn-ea"/>
              </a:rPr>
              <a:t>≤2096</a:t>
            </a:r>
            <a:r>
              <a:rPr lang="zh-CN" altLang="en-US" sz="1600">
                <a:latin typeface="Arial" panose="020B0604020202020204" pitchFamily="34" charset="0"/>
                <a:cs typeface="Arial" panose="020B0604020202020204" pitchFamily="34" charset="0"/>
                <a:sym typeface="+mn-ea"/>
              </a:rPr>
              <a:t>这个条件</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四个测试</a:t>
            </a:r>
            <a:r>
              <a:rPr lang="zh-CN" altLang="en-US" sz="1600" dirty="0">
                <a:latin typeface="微软雅黑" panose="020B0503020204020204" pitchFamily="34" charset="-122"/>
                <a:ea typeface="微软雅黑" panose="020B0503020204020204" pitchFamily="34" charset="-122"/>
              </a:rPr>
              <a:t>用例</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测试用例划分过于粗糙，例如有</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天的月份和有</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天的月份不加区分。</a:t>
            </a: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日和</a:t>
            </a: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日显然不应该处于同一列</a:t>
            </a:r>
            <a:r>
              <a:rPr lang="zh-CN" altLang="en-US" sz="1600" dirty="0">
                <a:latin typeface="微软雅黑" panose="020B0503020204020204" pitchFamily="34" charset="-122"/>
                <a:ea typeface="微软雅黑" panose="020B0503020204020204" pitchFamily="34" charset="-122"/>
              </a:rPr>
              <a:t>之内</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改进：基于每个月的天数，对不同月份分开</a:t>
            </a:r>
            <a:r>
              <a:rPr lang="zh-CN" altLang="en-US" sz="1600" dirty="0">
                <a:latin typeface="微软雅黑" panose="020B0503020204020204" pitchFamily="34" charset="-122"/>
                <a:ea typeface="微软雅黑" panose="020B0503020204020204" pitchFamily="34" charset="-122"/>
              </a:rPr>
              <a:t>处理</a:t>
            </a:r>
            <a:endParaRPr lang="zh-CN" altLang="en-US" sz="1600" dirty="0">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1"/>
            </p:custDataLst>
          </p:nvPr>
        </p:nvGraphicFramePr>
        <p:xfrm>
          <a:off x="1062355" y="2994660"/>
          <a:ext cx="4081780" cy="1885950"/>
        </p:xfrm>
        <a:graphic>
          <a:graphicData uri="http://schemas.openxmlformats.org/drawingml/2006/table">
            <a:tbl>
              <a:tblPr firstRow="1" bandRow="1">
                <a:tableStyleId>{5C22544A-7EE6-4342-B048-85BDC9FD1C3A}</a:tableStyleId>
              </a:tblPr>
              <a:tblGrid>
                <a:gridCol w="586105"/>
                <a:gridCol w="1822450"/>
                <a:gridCol w="424815"/>
                <a:gridCol w="421005"/>
                <a:gridCol w="401955"/>
                <a:gridCol w="425450"/>
              </a:tblGrid>
              <a:tr h="314325">
                <a:tc gridSpan="2">
                  <a:txBody>
                    <a:bodyPr/>
                    <a:p>
                      <a:pPr>
                        <a:buNone/>
                      </a:pPr>
                      <a:r>
                        <a:rPr lang="zh-CN" altLang="en-US"/>
                        <a:t>桩</a:t>
                      </a:r>
                      <a:endParaRPr lang="zh-CN" altLang="en-US"/>
                    </a:p>
                  </a:txBody>
                  <a:tcPr/>
                </a:tc>
                <a:tc hMerge="1">
                  <a:tcPr/>
                </a:tc>
                <a:tc gridSpan="4">
                  <a:txBody>
                    <a:bodyPr/>
                    <a:p>
                      <a:pPr>
                        <a:buNone/>
                      </a:pPr>
                      <a:r>
                        <a:rPr lang="zh-CN" altLang="en-US"/>
                        <a:t>规则</a:t>
                      </a:r>
                      <a:endParaRPr lang="zh-CN" altLang="en-US"/>
                    </a:p>
                  </a:txBody>
                  <a:tcPr anchor="ctr" anchorCtr="0"/>
                </a:tc>
                <a:tc hMerge="1">
                  <a:tcPr/>
                </a:tc>
                <a:tc hMerge="1">
                  <a:tcPr/>
                </a:tc>
                <a:tc hMerge="1">
                  <a:tcPr/>
                </a:tc>
              </a:tr>
              <a:tr h="314325">
                <a:tc rowSpan="3">
                  <a:txBody>
                    <a:bodyPr/>
                    <a:p>
                      <a:pPr>
                        <a:buNone/>
                      </a:pPr>
                      <a:r>
                        <a:rPr lang="zh-CN" altLang="en-US"/>
                        <a:t>条件</a:t>
                      </a:r>
                      <a:endParaRPr lang="zh-CN" altLang="en-US"/>
                    </a:p>
                  </a:txBody>
                  <a:tcPr/>
                </a:tc>
                <a:tc>
                  <a:txBody>
                    <a:bodyPr/>
                    <a:p>
                      <a:pPr>
                        <a:buNone/>
                      </a:pPr>
                      <a:r>
                        <a:rPr lang="en-US" altLang="zh-CN"/>
                        <a:t>1896</a:t>
                      </a:r>
                      <a:r>
                        <a:rPr lang="en-US" altLang="zh-CN">
                          <a:latin typeface="Arial" panose="020B0604020202020204" pitchFamily="34" charset="0"/>
                          <a:cs typeface="Arial" panose="020B0604020202020204" pitchFamily="34" charset="0"/>
                        </a:rPr>
                        <a:t>≤year</a:t>
                      </a:r>
                      <a:r>
                        <a:rPr lang="en-US" altLang="zh-CN" sz="1350">
                          <a:latin typeface="Arial" panose="020B0604020202020204" pitchFamily="34" charset="0"/>
                          <a:cs typeface="Arial" panose="020B0604020202020204" pitchFamily="34" charset="0"/>
                          <a:sym typeface="+mn-ea"/>
                        </a:rPr>
                        <a:t>≤2096</a:t>
                      </a:r>
                      <a:endParaRPr lang="en-US" altLang="zh-CN">
                        <a:latin typeface="Arial" panose="020B0604020202020204" pitchFamily="34" charset="0"/>
                        <a:cs typeface="Arial" panose="020B0604020202020204" pitchFamily="34" charset="0"/>
                      </a:endParaRPr>
                    </a:p>
                  </a:txBody>
                  <a:tcPr/>
                </a:tc>
                <a:tc>
                  <a:txBody>
                    <a:bodyPr/>
                    <a:p>
                      <a:pPr>
                        <a:buNone/>
                      </a:pPr>
                      <a:r>
                        <a:rPr lang="en-US" altLang="zh-CN"/>
                        <a:t>F</a:t>
                      </a:r>
                      <a:endParaRPr lang="en-US" altLang="zh-CN"/>
                    </a:p>
                  </a:txBody>
                  <a:tcPr/>
                </a:tc>
                <a:tc>
                  <a:txBody>
                    <a:bodyPr/>
                    <a:p>
                      <a:pPr>
                        <a:buNone/>
                      </a:pPr>
                      <a:r>
                        <a:rPr lang="en-US" altLang="zh-CN"/>
                        <a:t>-</a:t>
                      </a:r>
                      <a:endParaRPr lang="en-US" altLang="zh-CN"/>
                    </a:p>
                  </a:txBody>
                  <a:tcPr/>
                </a:tc>
                <a:tc>
                  <a:txBody>
                    <a:bodyPr/>
                    <a:p>
                      <a:pPr>
                        <a:buNone/>
                      </a:pPr>
                      <a:r>
                        <a:rPr lang="en-US" altLang="zh-CN"/>
                        <a:t>-</a:t>
                      </a:r>
                      <a:endParaRPr lang="en-US" altLang="zh-CN"/>
                    </a:p>
                  </a:txBody>
                  <a:tcPr/>
                </a:tc>
                <a:tc>
                  <a:txBody>
                    <a:bodyPr/>
                    <a:p>
                      <a:pPr>
                        <a:buNone/>
                      </a:pPr>
                      <a:r>
                        <a:rPr lang="en-US" altLang="zh-CN"/>
                        <a:t>T</a:t>
                      </a:r>
                      <a:endParaRPr lang="en-US" altLang="zh-CN"/>
                    </a:p>
                  </a:txBody>
                  <a:tcPr/>
                </a:tc>
              </a:tr>
              <a:tr h="314325">
                <a:tc vMerge="1">
                  <a:tcPr/>
                </a:tc>
                <a:tc>
                  <a:txBody>
                    <a:bodyPr/>
                    <a:p>
                      <a:pPr>
                        <a:buNone/>
                      </a:pPr>
                      <a:r>
                        <a:rPr lang="en-US" altLang="zh-CN"/>
                        <a:t>1</a:t>
                      </a:r>
                      <a:r>
                        <a:rPr lang="en-US" altLang="zh-CN" sz="1350">
                          <a:latin typeface="Arial" panose="020B0604020202020204" pitchFamily="34" charset="0"/>
                          <a:cs typeface="Arial" panose="020B0604020202020204" pitchFamily="34" charset="0"/>
                          <a:sym typeface="+mn-ea"/>
                        </a:rPr>
                        <a:t>≤monthh≤12</a:t>
                      </a:r>
                      <a:endParaRPr lang="en-US" altLang="zh-CN"/>
                    </a:p>
                  </a:txBody>
                  <a:tcPr/>
                </a:tc>
                <a:tc>
                  <a:txBody>
                    <a:bodyPr/>
                    <a:p>
                      <a:pPr>
                        <a:buNone/>
                      </a:pPr>
                      <a:r>
                        <a:rPr lang="en-US" altLang="zh-CN"/>
                        <a:t>-</a:t>
                      </a:r>
                      <a:endParaRPr lang="en-US" altLang="zh-CN"/>
                    </a:p>
                  </a:txBody>
                  <a:tcPr/>
                </a:tc>
                <a:tc>
                  <a:txBody>
                    <a:bodyPr/>
                    <a:p>
                      <a:pPr>
                        <a:buNone/>
                      </a:pPr>
                      <a:r>
                        <a:rPr lang="en-US" altLang="zh-CN"/>
                        <a:t>F</a:t>
                      </a:r>
                      <a:endParaRPr lang="en-US" altLang="zh-CN"/>
                    </a:p>
                  </a:txBody>
                  <a:tcPr/>
                </a:tc>
                <a:tc>
                  <a:txBody>
                    <a:bodyPr/>
                    <a:p>
                      <a:pPr>
                        <a:buNone/>
                      </a:pPr>
                      <a:r>
                        <a:rPr lang="en-US" altLang="zh-CN"/>
                        <a:t>-</a:t>
                      </a:r>
                      <a:endParaRPr lang="en-US" altLang="zh-CN"/>
                    </a:p>
                  </a:txBody>
                  <a:tcPr/>
                </a:tc>
                <a:tc>
                  <a:txBody>
                    <a:bodyPr/>
                    <a:p>
                      <a:pPr>
                        <a:buNone/>
                      </a:pPr>
                      <a:r>
                        <a:rPr lang="en-US" altLang="zh-CN"/>
                        <a:t>T</a:t>
                      </a:r>
                      <a:endParaRPr lang="en-US" altLang="zh-CN"/>
                    </a:p>
                  </a:txBody>
                  <a:tcPr/>
                </a:tc>
              </a:tr>
              <a:tr h="314325">
                <a:tc vMerge="1">
                  <a:tcPr/>
                </a:tc>
                <a:tc>
                  <a:txBody>
                    <a:bodyPr/>
                    <a:p>
                      <a:pPr>
                        <a:buNone/>
                      </a:pPr>
                      <a:r>
                        <a:rPr lang="en-US" altLang="zh-CN"/>
                        <a:t>1</a:t>
                      </a:r>
                      <a:r>
                        <a:rPr lang="en-US" altLang="zh-CN" sz="1350">
                          <a:latin typeface="Arial" panose="020B0604020202020204" pitchFamily="34" charset="0"/>
                          <a:cs typeface="Arial" panose="020B0604020202020204" pitchFamily="34" charset="0"/>
                          <a:sym typeface="+mn-ea"/>
                        </a:rPr>
                        <a:t>≤day≤31</a:t>
                      </a:r>
                      <a:endParaRPr lang="en-US" altLang="zh-CN"/>
                    </a:p>
                  </a:txBody>
                  <a:tcPr/>
                </a:tc>
                <a:tc>
                  <a:txBody>
                    <a:bodyPr/>
                    <a:p>
                      <a:pPr>
                        <a:buNone/>
                      </a:pPr>
                      <a:r>
                        <a:rPr lang="en-US" altLang="zh-CN"/>
                        <a:t>-</a:t>
                      </a:r>
                      <a:endParaRPr lang="en-US" altLang="zh-CN"/>
                    </a:p>
                  </a:txBody>
                  <a:tcPr/>
                </a:tc>
                <a:tc>
                  <a:txBody>
                    <a:bodyPr/>
                    <a:p>
                      <a:pPr>
                        <a:buNone/>
                      </a:pPr>
                      <a:r>
                        <a:rPr lang="en-US" altLang="zh-CN"/>
                        <a:t>-</a:t>
                      </a:r>
                      <a:endParaRPr lang="en-US" altLang="zh-CN"/>
                    </a:p>
                  </a:txBody>
                  <a:tcPr/>
                </a:tc>
                <a:tc>
                  <a:txBody>
                    <a:bodyPr/>
                    <a:p>
                      <a:pPr>
                        <a:buNone/>
                      </a:pPr>
                      <a:r>
                        <a:rPr lang="en-US" altLang="zh-CN"/>
                        <a:t>F</a:t>
                      </a:r>
                      <a:endParaRPr lang="en-US" altLang="zh-CN"/>
                    </a:p>
                  </a:txBody>
                  <a:tcPr/>
                </a:tc>
                <a:tc>
                  <a:txBody>
                    <a:bodyPr/>
                    <a:p>
                      <a:pPr>
                        <a:buNone/>
                      </a:pPr>
                      <a:r>
                        <a:rPr lang="en-US" altLang="zh-CN"/>
                        <a:t>T</a:t>
                      </a:r>
                      <a:endParaRPr lang="en-US" altLang="zh-CN"/>
                    </a:p>
                  </a:txBody>
                  <a:tcPr/>
                </a:tc>
              </a:tr>
              <a:tr h="314325">
                <a:tc rowSpan="2">
                  <a:txBody>
                    <a:bodyPr/>
                    <a:p>
                      <a:pPr>
                        <a:buNone/>
                      </a:pPr>
                      <a:r>
                        <a:rPr lang="zh-CN" altLang="en-US"/>
                        <a:t>动作</a:t>
                      </a:r>
                      <a:endParaRPr lang="zh-CN" altLang="en-US"/>
                    </a:p>
                  </a:txBody>
                  <a:tcPr/>
                </a:tc>
                <a:tc>
                  <a:txBody>
                    <a:bodyPr/>
                    <a:p>
                      <a:pPr>
                        <a:buNone/>
                      </a:pPr>
                      <a:r>
                        <a:rPr lang="zh-CN" altLang="en-US"/>
                        <a:t>输入不在有效范围</a:t>
                      </a:r>
                      <a:r>
                        <a:rPr lang="zh-CN" altLang="en-US"/>
                        <a:t>内</a:t>
                      </a:r>
                      <a:endParaRPr lang="zh-CN" altLang="en-US"/>
                    </a:p>
                  </a:txBody>
                  <a:tcPr/>
                </a:tc>
                <a:tc>
                  <a:txBody>
                    <a:bodyPr/>
                    <a:p>
                      <a:pPr>
                        <a:buNone/>
                      </a:pPr>
                      <a:r>
                        <a:rPr lang="en-US" altLang="zh-CN"/>
                        <a:t>T</a:t>
                      </a:r>
                      <a:endParaRPr lang="en-US" altLang="zh-CN"/>
                    </a:p>
                  </a:txBody>
                  <a:tcPr/>
                </a:tc>
                <a:tc>
                  <a:txBody>
                    <a:bodyPr/>
                    <a:p>
                      <a:pPr>
                        <a:buNone/>
                      </a:pPr>
                      <a:r>
                        <a:rPr lang="en-US" altLang="zh-CN"/>
                        <a:t>T</a:t>
                      </a:r>
                      <a:endParaRPr lang="en-US" altLang="zh-CN"/>
                    </a:p>
                  </a:txBody>
                  <a:tcPr/>
                </a:tc>
                <a:tc>
                  <a:txBody>
                    <a:bodyPr/>
                    <a:p>
                      <a:pPr>
                        <a:buNone/>
                      </a:pPr>
                      <a:r>
                        <a:rPr lang="en-US" altLang="zh-CN"/>
                        <a:t>T</a:t>
                      </a:r>
                      <a:endParaRPr lang="en-US" altLang="zh-CN"/>
                    </a:p>
                  </a:txBody>
                  <a:tcPr/>
                </a:tc>
                <a:tc>
                  <a:txBody>
                    <a:bodyPr/>
                    <a:p>
                      <a:pPr>
                        <a:buNone/>
                      </a:pPr>
                      <a:endParaRPr lang="zh-CN" altLang="en-US"/>
                    </a:p>
                  </a:txBody>
                  <a:tcPr/>
                </a:tc>
              </a:tr>
              <a:tr h="314325">
                <a:tc vMerge="1">
                  <a:tcPr/>
                </a:tc>
                <a:tc>
                  <a:txBody>
                    <a:bodyPr/>
                    <a:p>
                      <a:pPr>
                        <a:buNone/>
                      </a:pPr>
                      <a:r>
                        <a:rPr lang="zh-CN" altLang="en-US"/>
                        <a:t>输出下一天的</a:t>
                      </a:r>
                      <a:r>
                        <a:rPr lang="zh-CN" altLang="en-US"/>
                        <a:t>日期</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r>
                        <a:rPr lang="en-US" altLang="zh-CN"/>
                        <a:t>T</a:t>
                      </a:r>
                      <a:endParaRPr lang="en-US" altLang="zh-CN"/>
                    </a:p>
                  </a:txBody>
                  <a:tcPr/>
                </a:tc>
              </a:tr>
            </a:tbl>
          </a:graphicData>
        </a:graphic>
      </p:graphicFrame>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第二版</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162560" y="888365"/>
            <a:ext cx="8220075" cy="210883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600" dirty="0">
                <a:latin typeface="微软雅黑" panose="020B0503020204020204" pitchFamily="34" charset="-122"/>
                <a:ea typeface="微软雅黑" panose="020B0503020204020204" pitchFamily="34" charset="-122"/>
              </a:rPr>
              <a:t>M1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M2</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M3</a:t>
            </a:r>
            <a:r>
              <a:rPr lang="zh-CN" altLang="en-US" sz="1600" dirty="0">
                <a:latin typeface="微软雅黑" panose="020B0503020204020204" pitchFamily="34" charset="-122"/>
                <a:ea typeface="微软雅黑" panose="020B0503020204020204" pitchFamily="34" charset="-122"/>
              </a:rPr>
              <a:t>分别是有</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天的月、有</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天的月和</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600" dirty="0">
                <a:latin typeface="微软雅黑" panose="020B0503020204020204" pitchFamily="34" charset="-122"/>
                <a:ea typeface="微软雅黑" panose="020B0503020204020204" pitchFamily="34" charset="-122"/>
              </a:rPr>
              <a:t>D1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D3</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D4</a:t>
            </a:r>
            <a:r>
              <a:rPr lang="zh-CN" altLang="en-US" sz="1600" dirty="0">
                <a:latin typeface="微软雅黑" panose="020B0503020204020204" pitchFamily="34" charset="-122"/>
                <a:ea typeface="微软雅黑" panose="020B0503020204020204" pitchFamily="34" charset="-122"/>
              </a:rPr>
              <a:t>分别是</a:t>
            </a:r>
            <a:r>
              <a:rPr lang="en-US" altLang="zh-CN" sz="1600" dirty="0">
                <a:latin typeface="微软雅黑" panose="020B0503020204020204" pitchFamily="34" charset="-122"/>
                <a:ea typeface="微软雅黑" panose="020B0503020204020204" pitchFamily="34" charset="-122"/>
              </a:rPr>
              <a:t>1-28</a:t>
            </a:r>
            <a:r>
              <a:rPr lang="zh-CN" altLang="en-US" sz="1600" dirty="0">
                <a:latin typeface="微软雅黑" panose="020B0503020204020204" pitchFamily="34" charset="-122"/>
                <a:ea typeface="微软雅黑" panose="020B0503020204020204" pitchFamily="34" charset="-122"/>
              </a:rPr>
              <a:t>日，</a:t>
            </a:r>
            <a:r>
              <a:rPr lang="en-US" altLang="zh-CN" sz="1600" dirty="0">
                <a:latin typeface="微软雅黑" panose="020B0503020204020204" pitchFamily="34" charset="-122"/>
                <a:ea typeface="微软雅黑" panose="020B0503020204020204" pitchFamily="34" charset="-122"/>
              </a:rPr>
              <a:t>29</a:t>
            </a:r>
            <a:r>
              <a:rPr lang="zh-CN" altLang="en-US" sz="1600" dirty="0">
                <a:latin typeface="微软雅黑" panose="020B0503020204020204" pitchFamily="34" charset="-122"/>
                <a:ea typeface="微软雅黑" panose="020B0503020204020204" pitchFamily="34" charset="-122"/>
              </a:rPr>
              <a:t>日，</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日，</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600" dirty="0">
                <a:latin typeface="微软雅黑" panose="020B0503020204020204" pitchFamily="34" charset="-122"/>
                <a:ea typeface="微软雅黑" panose="020B0503020204020204" pitchFamily="34" charset="-122"/>
              </a:rPr>
              <a:t>Y1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Y2</a:t>
            </a:r>
            <a:r>
              <a:rPr lang="zh-CN" altLang="en-US" sz="1600" dirty="0">
                <a:latin typeface="微软雅黑" panose="020B0503020204020204" pitchFamily="34" charset="-122"/>
                <a:ea typeface="微软雅黑" panose="020B0503020204020204" pitchFamily="34" charset="-122"/>
              </a:rPr>
              <a:t>分别是闰年和非闰年</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可以根据这个</a:t>
            </a:r>
            <a:r>
              <a:rPr lang="zh-CN" altLang="en-US" sz="1600" dirty="0">
                <a:latin typeface="微软雅黑" panose="020B0503020204020204" pitchFamily="34" charset="-122"/>
                <a:ea typeface="微软雅黑" panose="020B0503020204020204" pitchFamily="34" charset="-122"/>
              </a:rPr>
              <a:t>判定表设计测试</a:t>
            </a:r>
            <a:r>
              <a:rPr lang="zh-CN" altLang="en-US" sz="1600" dirty="0">
                <a:latin typeface="微软雅黑" panose="020B0503020204020204" pitchFamily="34" charset="-122"/>
                <a:ea typeface="微软雅黑" panose="020B0503020204020204" pitchFamily="34" charset="-122"/>
              </a:rPr>
              <a:t>用例</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1102360" y="2850515"/>
            <a:ext cx="6419215" cy="203835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基于直觉和经验的方法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283516" y="3357205"/>
            <a:ext cx="4576968" cy="922020"/>
          </a:xfrm>
          <a:prstGeom prst="rect">
            <a:avLst/>
          </a:prstGeom>
          <a:noFill/>
        </p:spPr>
        <p:txBody>
          <a:bodyPr wrap="square">
            <a:spAutoFit/>
          </a:bodyPr>
          <a:lstStyle/>
          <a:p>
            <a:pPr marL="85725" indent="-85725">
              <a:lnSpc>
                <a:spcPct val="150000"/>
              </a:lnSpc>
              <a:buClr>
                <a:schemeClr val="accent1"/>
              </a:buClr>
              <a:buSzPct val="75000"/>
              <a:defRPr/>
            </a:pP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Ad-hoc</a:t>
            </a: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测试方法和</a:t>
            </a:r>
            <a:r>
              <a:rPr lang="en-US" altLang="zh-CN" sz="1800" dirty="0">
                <a:solidFill>
                  <a:schemeClr val="accent5">
                    <a:lumMod val="75000"/>
                  </a:schemeClr>
                </a:solidFill>
                <a:latin typeface="微软雅黑" panose="020B0503020204020204" pitchFamily="34" charset="-122"/>
                <a:ea typeface="微软雅黑" panose="020B0503020204020204" pitchFamily="34" charset="-122"/>
              </a:rPr>
              <a:t>ALAC</a:t>
            </a: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测试 </a:t>
            </a:r>
            <a:endParaRPr lang="zh-CN" altLang="en-US"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marL="85725" indent="-85725">
              <a:lnSpc>
                <a:spcPct val="150000"/>
              </a:lnSpc>
              <a:buClr>
                <a:schemeClr val="accent1"/>
              </a:buClr>
              <a:buSzPct val="75000"/>
              <a:defRPr/>
            </a:pPr>
            <a:r>
              <a:rPr lang="zh-CN" altLang="zh-CN" sz="1800" dirty="0">
                <a:solidFill>
                  <a:schemeClr val="accent5">
                    <a:lumMod val="75000"/>
                  </a:schemeClr>
                </a:solidFill>
                <a:latin typeface="微软雅黑" panose="020B0503020204020204" pitchFamily="34" charset="-122"/>
                <a:ea typeface="微软雅黑" panose="020B0503020204020204" pitchFamily="34" charset="-122"/>
              </a:rPr>
              <a:t>错误推测法 </a:t>
            </a:r>
            <a:endParaRPr lang="zh-CN" altLang="en-US" sz="1800" dirty="0">
              <a:solidFill>
                <a:schemeClr val="accent5">
                  <a:lumMod val="75000"/>
                </a:schemeClr>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因果图</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设计</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8133080"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分析软件规格说明书，</a:t>
            </a:r>
            <a:r>
              <a:rPr lang="zh-CN" altLang="en-US" sz="2000" dirty="0">
                <a:latin typeface="微软雅黑" panose="020B0503020204020204" pitchFamily="34" charset="-122"/>
                <a:ea typeface="微软雅黑" panose="020B0503020204020204" pitchFamily="34" charset="-122"/>
              </a:rPr>
              <a:t>确定哪些是原因（输入条件）、哪些是结果（输出），给每个原因和结果赋予一个标示符</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找出原因与结果、原因与原因之间的</a:t>
            </a:r>
            <a:r>
              <a:rPr lang="zh-CN" altLang="en-US" sz="2000" dirty="0">
                <a:latin typeface="微软雅黑" panose="020B0503020204020204" pitchFamily="34" charset="-122"/>
                <a:ea typeface="微软雅黑" panose="020B0503020204020204" pitchFamily="34" charset="-122"/>
              </a:rPr>
              <a:t>逻辑关系，画出因果图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在因果图上标上哪些不可能发生的因果关系，表明约束或限制条件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根据因果图</a:t>
            </a:r>
            <a:r>
              <a:rPr lang="zh-CN" altLang="en-US" sz="2000" dirty="0">
                <a:latin typeface="微软雅黑" panose="020B0503020204020204" pitchFamily="34" charset="-122"/>
                <a:ea typeface="微软雅黑" panose="020B0503020204020204" pitchFamily="34" charset="-122"/>
              </a:rPr>
              <a:t>构造判定表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把判定表的每一列转化为</a:t>
            </a:r>
            <a:r>
              <a:rPr lang="zh-CN" altLang="en-US" sz="2000" dirty="0">
                <a:latin typeface="微软雅黑" panose="020B0503020204020204" pitchFamily="34" charset="-122"/>
                <a:ea typeface="微软雅黑" panose="020B0503020204020204" pitchFamily="34" charset="-122"/>
              </a:rPr>
              <a:t>一个测试用例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因果图</a:t>
            </a:r>
            <a:r>
              <a:rPr kumimoji="1" lang="zh-CN" altLang="en-US" sz="2400" dirty="0">
                <a:sym typeface="+mn-ea"/>
              </a:rPr>
              <a:t>的基本符号</a:t>
            </a:r>
            <a:endParaRPr kumimoji="1" lang="zh-CN" altLang="en-US" sz="2400" dirty="0" err="1">
              <a:sym typeface="+mn-ea"/>
            </a:endParaRPr>
          </a:p>
        </p:txBody>
      </p:sp>
      <p:sp>
        <p:nvSpPr>
          <p:cNvPr id="3" name="根据分享大纲以及讲义开头列写的学习要点，依次开始深入讲解。"/>
          <p:cNvSpPr txBox="1"/>
          <p:nvPr/>
        </p:nvSpPr>
        <p:spPr>
          <a:xfrm>
            <a:off x="575310" y="1323023"/>
            <a:ext cx="517080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蕴含关系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非关系：属性</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不成立时</a:t>
            </a:r>
            <a:r>
              <a:rPr lang="zh-CN" altLang="en-US" sz="2000" dirty="0">
                <a:latin typeface="微软雅黑" panose="020B0503020204020204" pitchFamily="34" charset="-122"/>
                <a:ea typeface="微软雅黑" panose="020B0503020204020204" pitchFamily="34" charset="-122"/>
              </a:rPr>
              <a:t>属性 j</a:t>
            </a:r>
            <a:r>
              <a:rPr lang="zh-CN" altLang="en-US" sz="2000" dirty="0">
                <a:latin typeface="微软雅黑" panose="020B0503020204020204" pitchFamily="34" charset="-122"/>
                <a:ea typeface="微软雅黑" panose="020B0503020204020204" pitchFamily="34" charset="-122"/>
              </a:rPr>
              <a:t>成立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或关系：属性</a:t>
            </a:r>
            <a:r>
              <a:rPr lang="en-US" altLang="zh-CN" sz="2000" dirty="0">
                <a:latin typeface="微软雅黑" panose="020B0503020204020204" pitchFamily="34" charset="-122"/>
                <a:ea typeface="微软雅黑" panose="020B0503020204020204" pitchFamily="34" charset="-122"/>
              </a:rPr>
              <a:t>i1</a:t>
            </a:r>
            <a:r>
              <a:rPr lang="zh-CN" altLang="en-US" sz="2000" dirty="0">
                <a:latin typeface="微软雅黑" panose="020B0503020204020204" pitchFamily="34" charset="-122"/>
                <a:ea typeface="微软雅黑" panose="020B0503020204020204" pitchFamily="34" charset="-122"/>
              </a:rPr>
              <a:t>成立，属性</a:t>
            </a:r>
            <a:r>
              <a:rPr lang="en-US" altLang="zh-CN" sz="2000" dirty="0">
                <a:latin typeface="微软雅黑" panose="020B0503020204020204" pitchFamily="34" charset="-122"/>
                <a:ea typeface="微软雅黑" panose="020B0503020204020204" pitchFamily="34" charset="-122"/>
              </a:rPr>
              <a:t>i2</a:t>
            </a:r>
            <a:r>
              <a:rPr lang="zh-CN" altLang="en-US" sz="2000" dirty="0">
                <a:latin typeface="微软雅黑" panose="020B0503020204020204" pitchFamily="34" charset="-122"/>
                <a:ea typeface="微软雅黑" panose="020B0503020204020204" pitchFamily="34" charset="-122"/>
              </a:rPr>
              <a:t>成立，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，或属性</a:t>
            </a:r>
            <a:r>
              <a:rPr lang="en-US" altLang="zh-CN" sz="2000" dirty="0">
                <a:latin typeface="微软雅黑" panose="020B0503020204020204" pitchFamily="34" charset="-122"/>
                <a:ea typeface="微软雅黑" panose="020B0503020204020204" pitchFamily="34" charset="-122"/>
              </a:rPr>
              <a:t>in</a:t>
            </a:r>
            <a:r>
              <a:rPr lang="zh-CN" altLang="en-US" sz="2000" dirty="0">
                <a:latin typeface="微软雅黑" panose="020B0503020204020204" pitchFamily="34" charset="-122"/>
                <a:ea typeface="微软雅黑" panose="020B0503020204020204" pitchFamily="34" charset="-122"/>
              </a:rPr>
              <a:t>成立时，属性</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成立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与-关系：</a:t>
            </a:r>
            <a:r>
              <a:rPr lang="zh-CN" altLang="en-US" sz="2000" dirty="0">
                <a:latin typeface="微软雅黑" panose="020B0503020204020204" pitchFamily="34" charset="-122"/>
                <a:ea typeface="微软雅黑" panose="020B0503020204020204" pitchFamily="34" charset="-122"/>
                <a:sym typeface="+mn-ea"/>
              </a:rPr>
              <a:t>属性</a:t>
            </a:r>
            <a:r>
              <a:rPr lang="en-US" altLang="zh-CN" sz="2000" dirty="0">
                <a:latin typeface="微软雅黑" panose="020B0503020204020204" pitchFamily="34" charset="-122"/>
                <a:ea typeface="微软雅黑" panose="020B0503020204020204" pitchFamily="34" charset="-122"/>
                <a:sym typeface="+mn-ea"/>
              </a:rPr>
              <a:t>i1</a:t>
            </a:r>
            <a:r>
              <a:rPr lang="zh-CN" altLang="en-US" sz="2000" dirty="0">
                <a:latin typeface="微软雅黑" panose="020B0503020204020204" pitchFamily="34" charset="-122"/>
                <a:ea typeface="微软雅黑" panose="020B0503020204020204" pitchFamily="34" charset="-122"/>
                <a:sym typeface="+mn-ea"/>
              </a:rPr>
              <a:t>成立，且属性</a:t>
            </a:r>
            <a:r>
              <a:rPr lang="en-US" altLang="zh-CN" sz="2000" dirty="0">
                <a:latin typeface="微软雅黑" panose="020B0503020204020204" pitchFamily="34" charset="-122"/>
                <a:ea typeface="微软雅黑" panose="020B0503020204020204" pitchFamily="34" charset="-122"/>
                <a:sym typeface="+mn-ea"/>
              </a:rPr>
              <a:t>i2</a:t>
            </a:r>
            <a:r>
              <a:rPr lang="zh-CN" altLang="en-US" sz="2000" dirty="0">
                <a:latin typeface="微软雅黑" panose="020B0503020204020204" pitchFamily="34" charset="-122"/>
                <a:ea typeface="微软雅黑" panose="020B0503020204020204" pitchFamily="34" charset="-122"/>
                <a:sym typeface="+mn-ea"/>
              </a:rPr>
              <a:t>成立，</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且属性</a:t>
            </a:r>
            <a:r>
              <a:rPr lang="en-US" altLang="zh-CN" sz="2000" dirty="0">
                <a:latin typeface="微软雅黑" panose="020B0503020204020204" pitchFamily="34" charset="-122"/>
                <a:ea typeface="微软雅黑" panose="020B0503020204020204" pitchFamily="34" charset="-122"/>
                <a:sym typeface="+mn-ea"/>
              </a:rPr>
              <a:t>in</a:t>
            </a:r>
            <a:r>
              <a:rPr lang="zh-CN" altLang="en-US" sz="2000" dirty="0">
                <a:latin typeface="微软雅黑" panose="020B0503020204020204" pitchFamily="34" charset="-122"/>
                <a:ea typeface="微软雅黑" panose="020B0503020204020204" pitchFamily="34" charset="-122"/>
                <a:sym typeface="+mn-ea"/>
              </a:rPr>
              <a:t>成立时，属性</a:t>
            </a:r>
            <a:r>
              <a:rPr lang="en-US" altLang="zh-CN" sz="2000" dirty="0">
                <a:latin typeface="微软雅黑" panose="020B0503020204020204" pitchFamily="34" charset="-122"/>
                <a:ea typeface="微软雅黑" panose="020B0503020204020204" pitchFamily="34" charset="-122"/>
                <a:sym typeface="+mn-ea"/>
              </a:rPr>
              <a:t>j</a:t>
            </a:r>
            <a:r>
              <a:rPr lang="zh-CN" altLang="en-US" sz="2000" dirty="0">
                <a:latin typeface="微软雅黑" panose="020B0503020204020204" pitchFamily="34" charset="-122"/>
                <a:ea typeface="微软雅黑" panose="020B0503020204020204" pitchFamily="34" charset="-122"/>
                <a:sym typeface="+mn-ea"/>
              </a:rPr>
              <a:t>成立</a:t>
            </a:r>
            <a:endParaRPr lang="zh-CN" altLang="en-US" sz="20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2353440" y="1567866"/>
            <a:ext cx="1371600" cy="228600"/>
            <a:chOff x="1752600" y="2286000"/>
            <a:chExt cx="1828800" cy="304800"/>
          </a:xfrm>
        </p:grpSpPr>
        <p:sp>
          <p:nvSpPr>
            <p:cNvPr id="6" name="Oval 3"/>
            <p:cNvSpPr>
              <a:spLocks noChangeArrowheads="1"/>
            </p:cNvSpPr>
            <p:nvPr>
              <p:custDataLst>
                <p:tags r:id="rId1"/>
              </p:custDataLst>
            </p:nvPr>
          </p:nvSpPr>
          <p:spPr bwMode="auto">
            <a:xfrm>
              <a:off x="1752600" y="2286000"/>
              <a:ext cx="304800" cy="304800"/>
            </a:xfrm>
            <a:prstGeom prst="ellipse">
              <a:avLst/>
            </a:prstGeom>
            <a:noFill/>
            <a:ln w="19050">
              <a:solidFill>
                <a:schemeClr val="tx1"/>
              </a:solidFill>
              <a:round/>
              <a:headEnd type="none" w="sm" len="sm"/>
              <a:tailEnd type="none" w="sm" len="sm"/>
            </a:ln>
          </p:spPr>
          <p:txBody>
            <a:bodyPr wrap="none" anchor="ctr" anchorCtr="1"/>
            <a:p>
              <a:pPr defTabSz="571500">
                <a:spcBef>
                  <a:spcPct val="20000"/>
                </a:spcBef>
                <a:buClr>
                  <a:srgbClr val="009066"/>
                </a:buClr>
              </a:pPr>
              <a:r>
                <a:rPr lang="de-DE" altLang="zh-CN" sz="1350">
                  <a:solidFill>
                    <a:schemeClr val="tx2"/>
                  </a:solidFill>
                  <a:ea typeface="宋体" panose="02010600030101010101" pitchFamily="2" charset="-122"/>
                </a:rPr>
                <a:t>i</a:t>
              </a:r>
              <a:endParaRPr lang="de-DE" altLang="zh-CN" sz="1350">
                <a:solidFill>
                  <a:schemeClr val="tx2"/>
                </a:solidFill>
                <a:ea typeface="宋体" panose="02010600030101010101" pitchFamily="2" charset="-122"/>
              </a:endParaRPr>
            </a:p>
          </p:txBody>
        </p:sp>
        <p:sp>
          <p:nvSpPr>
            <p:cNvPr id="7" name="Oval 4"/>
            <p:cNvSpPr>
              <a:spLocks noChangeArrowheads="1"/>
            </p:cNvSpPr>
            <p:nvPr>
              <p:custDataLst>
                <p:tags r:id="rId2"/>
              </p:custDataLst>
            </p:nvPr>
          </p:nvSpPr>
          <p:spPr bwMode="auto">
            <a:xfrm>
              <a:off x="3276600" y="2286000"/>
              <a:ext cx="304800" cy="304800"/>
            </a:xfrm>
            <a:prstGeom prst="ellipse">
              <a:avLst/>
            </a:prstGeom>
            <a:noFill/>
            <a:ln w="19050">
              <a:solidFill>
                <a:schemeClr val="tx1"/>
              </a:solidFill>
              <a:round/>
              <a:headEnd type="none" w="sm" len="sm"/>
              <a:tailEnd type="none" w="sm" len="sm"/>
            </a:ln>
          </p:spPr>
          <p:txBody>
            <a:bodyPr wrap="none" anchor="ctr" anchorCtr="1"/>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a:solidFill>
                  <a:schemeClr val="tx2"/>
                </a:solidFill>
                <a:ea typeface="宋体" panose="02010600030101010101" pitchFamily="2" charset="-122"/>
              </a:endParaRPr>
            </a:p>
          </p:txBody>
        </p:sp>
        <p:sp>
          <p:nvSpPr>
            <p:cNvPr id="8" name="Line 5"/>
            <p:cNvSpPr>
              <a:spLocks noChangeShapeType="1"/>
            </p:cNvSpPr>
            <p:nvPr>
              <p:custDataLst>
                <p:tags r:id="rId3"/>
              </p:custDataLst>
            </p:nvPr>
          </p:nvSpPr>
          <p:spPr bwMode="auto">
            <a:xfrm>
              <a:off x="2057400" y="2438400"/>
              <a:ext cx="1219200" cy="0"/>
            </a:xfrm>
            <a:prstGeom prst="line">
              <a:avLst/>
            </a:prstGeom>
            <a:noFill/>
            <a:ln w="19050">
              <a:solidFill>
                <a:schemeClr val="tx1"/>
              </a:solidFill>
              <a:round/>
              <a:headEnd type="none" w="sm" len="sm"/>
              <a:tailEnd type="triangle" w="sm" len="sm"/>
            </a:ln>
          </p:spPr>
          <p:txBody>
            <a:bodyPr wrap="none" anchor="ctr"/>
            <a:p>
              <a:endParaRPr lang="zh-CN" altLang="en-US" sz="1350"/>
            </a:p>
          </p:txBody>
        </p:sp>
      </p:grpSp>
      <p:grpSp>
        <p:nvGrpSpPr>
          <p:cNvPr id="9" name="组合 8"/>
          <p:cNvGrpSpPr/>
          <p:nvPr/>
        </p:nvGrpSpPr>
        <p:grpSpPr>
          <a:xfrm>
            <a:off x="5059258" y="1997952"/>
            <a:ext cx="1371600" cy="228600"/>
            <a:chOff x="1763713" y="4076700"/>
            <a:chExt cx="1828800" cy="304800"/>
          </a:xfrm>
        </p:grpSpPr>
        <p:grpSp>
          <p:nvGrpSpPr>
            <p:cNvPr id="10" name="Group 6"/>
            <p:cNvGrpSpPr/>
            <p:nvPr/>
          </p:nvGrpSpPr>
          <p:grpSpPr bwMode="auto">
            <a:xfrm>
              <a:off x="1763713" y="4076700"/>
              <a:ext cx="1828800" cy="304800"/>
              <a:chOff x="1008" y="1536"/>
              <a:chExt cx="1152" cy="192"/>
            </a:xfrm>
          </p:grpSpPr>
          <p:sp>
            <p:nvSpPr>
              <p:cNvPr id="12" name="Oval 7"/>
              <p:cNvSpPr>
                <a:spLocks noChangeArrowheads="1"/>
              </p:cNvSpPr>
              <p:nvPr>
                <p:custDataLst>
                  <p:tags r:id="rId4"/>
                </p:custDataLst>
              </p:nvPr>
            </p:nvSpPr>
            <p:spPr bwMode="auto">
              <a:xfrm>
                <a:off x="1008" y="1536"/>
                <a:ext cx="192" cy="192"/>
              </a:xfrm>
              <a:prstGeom prst="ellipse">
                <a:avLst/>
              </a:prstGeom>
              <a:noFill/>
              <a:ln w="19050">
                <a:solidFill>
                  <a:schemeClr val="tx1"/>
                </a:solidFill>
                <a:round/>
                <a:headEnd type="none" w="sm" len="sm"/>
                <a:tailEnd type="none" w="sm" len="sm"/>
              </a:ln>
            </p:spPr>
            <p:txBody>
              <a:bodyPr wrap="none" anchor="ctr" anchorCtr="1"/>
              <a:p>
                <a:pPr defTabSz="571500">
                  <a:spcBef>
                    <a:spcPct val="20000"/>
                  </a:spcBef>
                  <a:buClr>
                    <a:srgbClr val="009066"/>
                  </a:buClr>
                </a:pPr>
                <a:r>
                  <a:rPr lang="de-DE" altLang="zh-CN" sz="1350">
                    <a:solidFill>
                      <a:schemeClr val="tx2"/>
                    </a:solidFill>
                    <a:ea typeface="宋体" panose="02010600030101010101" pitchFamily="2" charset="-122"/>
                  </a:rPr>
                  <a:t>i</a:t>
                </a:r>
                <a:endParaRPr lang="de-DE" altLang="zh-CN" sz="1350">
                  <a:solidFill>
                    <a:schemeClr val="tx2"/>
                  </a:solidFill>
                  <a:ea typeface="宋体" panose="02010600030101010101" pitchFamily="2" charset="-122"/>
                </a:endParaRPr>
              </a:p>
            </p:txBody>
          </p:sp>
          <p:sp>
            <p:nvSpPr>
              <p:cNvPr id="13" name="Oval 8"/>
              <p:cNvSpPr>
                <a:spLocks noChangeArrowheads="1"/>
              </p:cNvSpPr>
              <p:nvPr>
                <p:custDataLst>
                  <p:tags r:id="rId5"/>
                </p:custDataLst>
              </p:nvPr>
            </p:nvSpPr>
            <p:spPr bwMode="auto">
              <a:xfrm>
                <a:off x="1968" y="1536"/>
                <a:ext cx="192" cy="192"/>
              </a:xfrm>
              <a:prstGeom prst="ellipse">
                <a:avLst/>
              </a:prstGeom>
              <a:noFill/>
              <a:ln w="19050">
                <a:solidFill>
                  <a:schemeClr val="tx1"/>
                </a:solidFill>
                <a:round/>
                <a:headEnd type="none" w="sm" len="sm"/>
                <a:tailEnd type="none" w="sm" len="sm"/>
              </a:ln>
            </p:spPr>
            <p:txBody>
              <a:bodyPr wrap="none" anchor="ctr" anchorCtr="1"/>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a:solidFill>
                    <a:schemeClr val="tx2"/>
                  </a:solidFill>
                  <a:ea typeface="宋体" panose="02010600030101010101" pitchFamily="2" charset="-122"/>
                </a:endParaRPr>
              </a:p>
            </p:txBody>
          </p:sp>
          <p:sp>
            <p:nvSpPr>
              <p:cNvPr id="14" name="Line 9"/>
              <p:cNvSpPr>
                <a:spLocks noChangeShapeType="1"/>
              </p:cNvSpPr>
              <p:nvPr>
                <p:custDataLst>
                  <p:tags r:id="rId6"/>
                </p:custDataLst>
              </p:nvPr>
            </p:nvSpPr>
            <p:spPr bwMode="auto">
              <a:xfrm>
                <a:off x="1200" y="1632"/>
                <a:ext cx="768" cy="0"/>
              </a:xfrm>
              <a:prstGeom prst="line">
                <a:avLst/>
              </a:prstGeom>
              <a:noFill/>
              <a:ln w="19050">
                <a:solidFill>
                  <a:schemeClr val="tx1"/>
                </a:solidFill>
                <a:round/>
                <a:headEnd type="none" w="sm" len="sm"/>
                <a:tailEnd type="triangle" w="sm" len="sm"/>
              </a:ln>
            </p:spPr>
            <p:txBody>
              <a:bodyPr wrap="none" anchor="ctr" anchorCtr="1"/>
              <a:p>
                <a:endParaRPr lang="zh-CN" altLang="en-US" sz="1350"/>
              </a:p>
            </p:txBody>
          </p:sp>
        </p:grpSp>
        <p:sp>
          <p:nvSpPr>
            <p:cNvPr id="11" name="Freeform 10"/>
            <p:cNvSpPr/>
            <p:nvPr>
              <p:custDataLst>
                <p:tags r:id="rId7"/>
              </p:custDataLst>
            </p:nvPr>
          </p:nvSpPr>
          <p:spPr bwMode="auto">
            <a:xfrm>
              <a:off x="2411413" y="4076700"/>
              <a:ext cx="457200" cy="304800"/>
            </a:xfrm>
            <a:custGeom>
              <a:avLst/>
              <a:gdLst>
                <a:gd name="T0" fmla="*/ 0 w 288"/>
                <a:gd name="T1" fmla="*/ 2147483647 h 192"/>
                <a:gd name="T2" fmla="*/ 2147483647 w 288"/>
                <a:gd name="T3" fmla="*/ 0 h 192"/>
                <a:gd name="T4" fmla="*/ 2147483647 w 288"/>
                <a:gd name="T5" fmla="*/ 2147483647 h 192"/>
                <a:gd name="T6" fmla="*/ 2147483647 w 288"/>
                <a:gd name="T7" fmla="*/ 2147483647 h 192"/>
                <a:gd name="T8" fmla="*/ 2147483647 w 288"/>
                <a:gd name="T9" fmla="*/ 2147483647 h 192"/>
                <a:gd name="T10" fmla="*/ 0 60000 65536"/>
                <a:gd name="T11" fmla="*/ 0 60000 65536"/>
                <a:gd name="T12" fmla="*/ 0 60000 65536"/>
                <a:gd name="T13" fmla="*/ 0 60000 65536"/>
                <a:gd name="T14" fmla="*/ 0 60000 65536"/>
                <a:gd name="T15" fmla="*/ 0 w 288"/>
                <a:gd name="T16" fmla="*/ 0 h 192"/>
                <a:gd name="T17" fmla="*/ 288 w 288"/>
                <a:gd name="T18" fmla="*/ 192 h 192"/>
              </a:gdLst>
              <a:ahLst/>
              <a:cxnLst>
                <a:cxn ang="T10">
                  <a:pos x="T0" y="T1"/>
                </a:cxn>
                <a:cxn ang="T11">
                  <a:pos x="T2" y="T3"/>
                </a:cxn>
                <a:cxn ang="T12">
                  <a:pos x="T4" y="T5"/>
                </a:cxn>
                <a:cxn ang="T13">
                  <a:pos x="T6" y="T7"/>
                </a:cxn>
                <a:cxn ang="T14">
                  <a:pos x="T8" y="T9"/>
                </a:cxn>
              </a:cxnLst>
              <a:rect l="T15" t="T16" r="T17" b="T18"/>
              <a:pathLst>
                <a:path w="288" h="192">
                  <a:moveTo>
                    <a:pt x="0" y="96"/>
                  </a:moveTo>
                  <a:cubicBezTo>
                    <a:pt x="36" y="48"/>
                    <a:pt x="72" y="0"/>
                    <a:pt x="96" y="0"/>
                  </a:cubicBezTo>
                  <a:cubicBezTo>
                    <a:pt x="120" y="0"/>
                    <a:pt x="128" y="64"/>
                    <a:pt x="144" y="96"/>
                  </a:cubicBezTo>
                  <a:cubicBezTo>
                    <a:pt x="160" y="128"/>
                    <a:pt x="168" y="192"/>
                    <a:pt x="192" y="192"/>
                  </a:cubicBezTo>
                  <a:cubicBezTo>
                    <a:pt x="216" y="192"/>
                    <a:pt x="272" y="112"/>
                    <a:pt x="288" y="96"/>
                  </a:cubicBezTo>
                </a:path>
              </a:pathLst>
            </a:custGeom>
            <a:noFill/>
            <a:ln w="19050">
              <a:solidFill>
                <a:srgbClr val="FF0000"/>
              </a:solidFill>
              <a:round/>
              <a:headEnd type="none" w="sm" len="sm"/>
              <a:tailEnd type="none" w="sm" len="sm"/>
            </a:ln>
          </p:spPr>
          <p:txBody>
            <a:bodyPr wrap="none" anchor="ctr"/>
            <a:p>
              <a:endParaRPr lang="zh-CN" altLang="en-US" sz="1350"/>
            </a:p>
          </p:txBody>
        </p:sp>
      </p:grpSp>
      <p:grpSp>
        <p:nvGrpSpPr>
          <p:cNvPr id="16" name="Group 3"/>
          <p:cNvGrpSpPr/>
          <p:nvPr/>
        </p:nvGrpSpPr>
        <p:grpSpPr bwMode="auto">
          <a:xfrm>
            <a:off x="5652135" y="2498725"/>
            <a:ext cx="1223645" cy="991870"/>
            <a:chOff x="3888" y="1253"/>
            <a:chExt cx="1248" cy="955"/>
          </a:xfrm>
        </p:grpSpPr>
        <p:sp>
          <p:nvSpPr>
            <p:cNvPr id="17" name="Oval 4"/>
            <p:cNvSpPr>
              <a:spLocks noChangeArrowheads="1"/>
            </p:cNvSpPr>
            <p:nvPr>
              <p:custDataLst>
                <p:tags r:id="rId8"/>
              </p:custDataLst>
            </p:nvPr>
          </p:nvSpPr>
          <p:spPr bwMode="auto">
            <a:xfrm>
              <a:off x="4944" y="1642"/>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baseline="30000">
                <a:solidFill>
                  <a:schemeClr val="tx2"/>
                </a:solidFill>
                <a:ea typeface="宋体" panose="02010600030101010101" pitchFamily="2" charset="-122"/>
              </a:endParaRPr>
            </a:p>
          </p:txBody>
        </p:sp>
        <p:sp>
          <p:nvSpPr>
            <p:cNvPr id="18" name="Line 5"/>
            <p:cNvSpPr>
              <a:spLocks noChangeShapeType="1"/>
            </p:cNvSpPr>
            <p:nvPr>
              <p:custDataLst>
                <p:tags r:id="rId9"/>
              </p:custDataLst>
            </p:nvPr>
          </p:nvSpPr>
          <p:spPr bwMode="auto">
            <a:xfrm>
              <a:off x="4080" y="1354"/>
              <a:ext cx="864" cy="384"/>
            </a:xfrm>
            <a:prstGeom prst="line">
              <a:avLst/>
            </a:prstGeom>
            <a:noFill/>
            <a:ln w="19050">
              <a:solidFill>
                <a:schemeClr val="tx1"/>
              </a:solidFill>
              <a:round/>
              <a:headEnd type="none" w="sm" len="sm"/>
              <a:tailEnd type="triangle" w="sm" len="sm"/>
            </a:ln>
          </p:spPr>
          <p:txBody>
            <a:bodyPr wrap="none" anchor="ctr"/>
            <a:p>
              <a:endParaRPr lang="zh-CN" altLang="en-US" sz="1350"/>
            </a:p>
          </p:txBody>
        </p:sp>
        <p:sp>
          <p:nvSpPr>
            <p:cNvPr id="19" name="Text Box 6"/>
            <p:cNvSpPr txBox="1">
              <a:spLocks noChangeArrowheads="1"/>
            </p:cNvSpPr>
            <p:nvPr>
              <p:custDataLst>
                <p:tags r:id="rId10"/>
              </p:custDataLst>
            </p:nvPr>
          </p:nvSpPr>
          <p:spPr bwMode="auto">
            <a:xfrm>
              <a:off x="4432" y="1598"/>
              <a:ext cx="240" cy="443"/>
            </a:xfrm>
            <a:prstGeom prst="rect">
              <a:avLst/>
            </a:prstGeom>
            <a:noFill/>
            <a:ln w="19050">
              <a:noFill/>
              <a:miter lim="800000"/>
              <a:headEnd type="none" w="sm" len="sm"/>
              <a:tailEnd type="none" w="sm" len="sm"/>
            </a:ln>
          </p:spPr>
          <p:txBody>
            <a:bodyPr>
              <a:spAutoFit/>
            </a:bodyPr>
            <a:p>
              <a:pPr defTabSz="571500">
                <a:spcBef>
                  <a:spcPct val="50000"/>
                </a:spcBef>
                <a:buClr>
                  <a:srgbClr val="009066"/>
                </a:buClr>
              </a:pPr>
              <a:r>
                <a:rPr lang="de-DE" altLang="zh-CN" sz="2400" b="1" dirty="0">
                  <a:solidFill>
                    <a:srgbClr val="FF0000"/>
                  </a:solidFill>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endParaRPr lang="de-DE" altLang="zh-CN" sz="2400" baseline="30000"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20" name="Oval 7"/>
            <p:cNvSpPr>
              <a:spLocks noChangeArrowheads="1"/>
            </p:cNvSpPr>
            <p:nvPr>
              <p:custDataLst>
                <p:tags r:id="rId11"/>
              </p:custDataLst>
            </p:nvPr>
          </p:nvSpPr>
          <p:spPr bwMode="auto">
            <a:xfrm>
              <a:off x="3888" y="1253"/>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900">
                  <a:solidFill>
                    <a:schemeClr val="tx2"/>
                  </a:solidFill>
                  <a:ea typeface="宋体" panose="02010600030101010101" pitchFamily="2" charset="-122"/>
                </a:rPr>
                <a:t>i</a:t>
              </a:r>
              <a:r>
                <a:rPr lang="de-DE" altLang="zh-CN" sz="900" b="1" baseline="-25000">
                  <a:solidFill>
                    <a:schemeClr val="tx2"/>
                  </a:solidFill>
                  <a:ea typeface="宋体" panose="02010600030101010101" pitchFamily="2" charset="-122"/>
                </a:rPr>
                <a:t>1</a:t>
              </a:r>
              <a:endParaRPr lang="de-DE" altLang="zh-CN" sz="900" baseline="30000">
                <a:solidFill>
                  <a:schemeClr val="tx2"/>
                </a:solidFill>
                <a:ea typeface="宋体" panose="02010600030101010101" pitchFamily="2" charset="-122"/>
              </a:endParaRPr>
            </a:p>
          </p:txBody>
        </p:sp>
        <p:sp>
          <p:nvSpPr>
            <p:cNvPr id="21" name="Oval 8"/>
            <p:cNvSpPr>
              <a:spLocks noChangeArrowheads="1"/>
            </p:cNvSpPr>
            <p:nvPr>
              <p:custDataLst>
                <p:tags r:id="rId12"/>
              </p:custDataLst>
            </p:nvPr>
          </p:nvSpPr>
          <p:spPr bwMode="auto">
            <a:xfrm>
              <a:off x="3888" y="1546"/>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2</a:t>
              </a:r>
              <a:endParaRPr lang="de-DE" altLang="zh-CN" sz="1050" baseline="30000">
                <a:solidFill>
                  <a:schemeClr val="tx2"/>
                </a:solidFill>
                <a:ea typeface="宋体" panose="02010600030101010101" pitchFamily="2" charset="-122"/>
              </a:endParaRPr>
            </a:p>
          </p:txBody>
        </p:sp>
        <p:sp>
          <p:nvSpPr>
            <p:cNvPr id="22" name="Oval 9"/>
            <p:cNvSpPr>
              <a:spLocks noChangeArrowheads="1"/>
            </p:cNvSpPr>
            <p:nvPr>
              <p:custDataLst>
                <p:tags r:id="rId13"/>
              </p:custDataLst>
            </p:nvPr>
          </p:nvSpPr>
          <p:spPr bwMode="auto">
            <a:xfrm>
              <a:off x="3904" y="2016"/>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n</a:t>
              </a:r>
              <a:endParaRPr lang="de-DE" altLang="zh-CN" sz="1050" baseline="30000">
                <a:solidFill>
                  <a:schemeClr val="tx2"/>
                </a:solidFill>
                <a:ea typeface="宋体" panose="02010600030101010101" pitchFamily="2" charset="-122"/>
              </a:endParaRPr>
            </a:p>
          </p:txBody>
        </p:sp>
        <p:cxnSp>
          <p:nvCxnSpPr>
            <p:cNvPr id="23" name="AutoShape 10"/>
            <p:cNvCxnSpPr>
              <a:cxnSpLocks noChangeShapeType="1"/>
              <a:stCxn id="21" idx="6"/>
              <a:endCxn id="18" idx="1"/>
            </p:cNvCxnSpPr>
            <p:nvPr>
              <p:custDataLst>
                <p:tags r:id="rId14"/>
              </p:custDataLst>
            </p:nvPr>
          </p:nvCxnSpPr>
          <p:spPr bwMode="auto">
            <a:xfrm>
              <a:off x="4080" y="1642"/>
              <a:ext cx="864" cy="96"/>
            </a:xfrm>
            <a:prstGeom prst="straightConnector1">
              <a:avLst/>
            </a:prstGeom>
            <a:noFill/>
            <a:ln w="19050">
              <a:solidFill>
                <a:schemeClr val="tx1"/>
              </a:solidFill>
              <a:round/>
              <a:headEnd type="none" w="sm" len="sm"/>
              <a:tailEnd type="triangle" w="sm" len="sm"/>
            </a:ln>
          </p:spPr>
        </p:cxnSp>
        <p:cxnSp>
          <p:nvCxnSpPr>
            <p:cNvPr id="24" name="AutoShape 11"/>
            <p:cNvCxnSpPr>
              <a:cxnSpLocks noChangeShapeType="1"/>
              <a:stCxn id="22" idx="6"/>
              <a:endCxn id="18" idx="1"/>
            </p:cNvCxnSpPr>
            <p:nvPr>
              <p:custDataLst>
                <p:tags r:id="rId15"/>
              </p:custDataLst>
            </p:nvPr>
          </p:nvCxnSpPr>
          <p:spPr bwMode="auto">
            <a:xfrm flipV="1">
              <a:off x="4096" y="1738"/>
              <a:ext cx="848" cy="374"/>
            </a:xfrm>
            <a:prstGeom prst="straightConnector1">
              <a:avLst/>
            </a:prstGeom>
            <a:noFill/>
            <a:ln w="19050">
              <a:solidFill>
                <a:schemeClr val="tx1"/>
              </a:solidFill>
              <a:round/>
              <a:headEnd type="none" w="sm" len="sm"/>
              <a:tailEnd type="triangle" w="sm" len="sm"/>
            </a:ln>
          </p:spPr>
        </p:cxnSp>
        <p:sp>
          <p:nvSpPr>
            <p:cNvPr id="25" name="Freeform 12"/>
            <p:cNvSpPr/>
            <p:nvPr>
              <p:custDataLst>
                <p:tags r:id="rId16"/>
              </p:custDataLst>
            </p:nvPr>
          </p:nvSpPr>
          <p:spPr bwMode="auto">
            <a:xfrm>
              <a:off x="4416" y="153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p>
              <a:endParaRPr lang="zh-CN" altLang="en-US" sz="1350"/>
            </a:p>
          </p:txBody>
        </p:sp>
        <p:sp>
          <p:nvSpPr>
            <p:cNvPr id="26" name="Line 13"/>
            <p:cNvSpPr>
              <a:spLocks noChangeShapeType="1"/>
            </p:cNvSpPr>
            <p:nvPr>
              <p:custDataLst>
                <p:tags r:id="rId17"/>
              </p:custDataLst>
            </p:nvPr>
          </p:nvSpPr>
          <p:spPr bwMode="auto">
            <a:xfrm>
              <a:off x="3984" y="1834"/>
              <a:ext cx="1" cy="112"/>
            </a:xfrm>
            <a:prstGeom prst="line">
              <a:avLst/>
            </a:prstGeom>
            <a:noFill/>
            <a:ln w="19050" cap="rnd">
              <a:solidFill>
                <a:schemeClr val="tx1"/>
              </a:solidFill>
              <a:prstDash val="sysDot"/>
              <a:round/>
              <a:headEnd type="none" w="sm" len="sm"/>
              <a:tailEnd type="none" w="sm" len="sm"/>
            </a:ln>
          </p:spPr>
          <p:txBody>
            <a:bodyPr wrap="none" anchor="ctr"/>
            <a:p>
              <a:endParaRPr lang="zh-CN" altLang="en-US" sz="1350"/>
            </a:p>
          </p:txBody>
        </p:sp>
      </p:grpSp>
      <p:grpSp>
        <p:nvGrpSpPr>
          <p:cNvPr id="27" name="Group 15"/>
          <p:cNvGrpSpPr/>
          <p:nvPr/>
        </p:nvGrpSpPr>
        <p:grpSpPr bwMode="auto">
          <a:xfrm>
            <a:off x="4469130" y="3852545"/>
            <a:ext cx="1309370" cy="986155"/>
            <a:chOff x="3888" y="2688"/>
            <a:chExt cx="1248" cy="955"/>
          </a:xfrm>
        </p:grpSpPr>
        <p:sp>
          <p:nvSpPr>
            <p:cNvPr id="28" name="Oval 16"/>
            <p:cNvSpPr>
              <a:spLocks noChangeArrowheads="1"/>
            </p:cNvSpPr>
            <p:nvPr>
              <p:custDataLst>
                <p:tags r:id="rId18"/>
              </p:custDataLst>
            </p:nvPr>
          </p:nvSpPr>
          <p:spPr bwMode="auto">
            <a:xfrm>
              <a:off x="4944" y="3077"/>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350">
                  <a:solidFill>
                    <a:schemeClr val="tx2"/>
                  </a:solidFill>
                  <a:ea typeface="宋体" panose="02010600030101010101" pitchFamily="2" charset="-122"/>
                </a:rPr>
                <a:t>j</a:t>
              </a:r>
              <a:endParaRPr lang="de-DE" altLang="zh-CN" sz="1350" baseline="30000">
                <a:solidFill>
                  <a:schemeClr val="tx2"/>
                </a:solidFill>
                <a:ea typeface="宋体" panose="02010600030101010101" pitchFamily="2" charset="-122"/>
              </a:endParaRPr>
            </a:p>
          </p:txBody>
        </p:sp>
        <p:sp>
          <p:nvSpPr>
            <p:cNvPr id="29" name="Line 17"/>
            <p:cNvSpPr>
              <a:spLocks noChangeShapeType="1"/>
            </p:cNvSpPr>
            <p:nvPr>
              <p:custDataLst>
                <p:tags r:id="rId19"/>
              </p:custDataLst>
            </p:nvPr>
          </p:nvSpPr>
          <p:spPr bwMode="auto">
            <a:xfrm>
              <a:off x="4080" y="2789"/>
              <a:ext cx="864" cy="384"/>
            </a:xfrm>
            <a:prstGeom prst="line">
              <a:avLst/>
            </a:prstGeom>
            <a:noFill/>
            <a:ln w="19050">
              <a:solidFill>
                <a:schemeClr val="tx1"/>
              </a:solidFill>
              <a:round/>
              <a:headEnd type="none" w="sm" len="sm"/>
              <a:tailEnd type="triangle" w="sm" len="sm"/>
            </a:ln>
          </p:spPr>
          <p:txBody>
            <a:bodyPr wrap="none" anchor="ctr"/>
            <a:p>
              <a:endParaRPr lang="zh-CN" altLang="en-US" sz="1350"/>
            </a:p>
          </p:txBody>
        </p:sp>
        <p:sp>
          <p:nvSpPr>
            <p:cNvPr id="30" name="Text Box 18"/>
            <p:cNvSpPr txBox="1">
              <a:spLocks noChangeArrowheads="1"/>
            </p:cNvSpPr>
            <p:nvPr>
              <p:custDataLst>
                <p:tags r:id="rId20"/>
              </p:custDataLst>
            </p:nvPr>
          </p:nvSpPr>
          <p:spPr bwMode="auto">
            <a:xfrm>
              <a:off x="4442" y="3012"/>
              <a:ext cx="240" cy="446"/>
            </a:xfrm>
            <a:prstGeom prst="rect">
              <a:avLst/>
            </a:prstGeom>
            <a:noFill/>
            <a:ln w="19050">
              <a:noFill/>
              <a:miter lim="800000"/>
              <a:headEnd type="none" w="sm" len="sm"/>
              <a:tailEnd type="none" w="sm" len="sm"/>
            </a:ln>
          </p:spPr>
          <p:txBody>
            <a:bodyPr>
              <a:spAutoFit/>
            </a:bodyPr>
            <a:p>
              <a:pPr defTabSz="571500">
                <a:spcBef>
                  <a:spcPct val="50000"/>
                </a:spcBef>
                <a:buClr>
                  <a:srgbClr val="009066"/>
                </a:buClr>
              </a:pPr>
              <a:r>
                <a:rPr lang="de-DE" altLang="zh-CN" sz="2400" b="1" dirty="0">
                  <a:solidFill>
                    <a:srgbClr val="FF0000"/>
                  </a:solidFill>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a:t>
              </a:r>
              <a:endParaRPr lang="de-DE" altLang="zh-CN" sz="2400" baseline="30000"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31" name="Oval 19"/>
            <p:cNvSpPr>
              <a:spLocks noChangeArrowheads="1"/>
            </p:cNvSpPr>
            <p:nvPr>
              <p:custDataLst>
                <p:tags r:id="rId21"/>
              </p:custDataLst>
            </p:nvPr>
          </p:nvSpPr>
          <p:spPr bwMode="auto">
            <a:xfrm>
              <a:off x="3888" y="2688"/>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1</a:t>
              </a:r>
              <a:endParaRPr lang="de-DE" altLang="zh-CN" sz="1050" baseline="30000">
                <a:solidFill>
                  <a:schemeClr val="tx2"/>
                </a:solidFill>
                <a:ea typeface="宋体" panose="02010600030101010101" pitchFamily="2" charset="-122"/>
              </a:endParaRPr>
            </a:p>
          </p:txBody>
        </p:sp>
        <p:sp>
          <p:nvSpPr>
            <p:cNvPr id="32" name="Oval 20"/>
            <p:cNvSpPr>
              <a:spLocks noChangeArrowheads="1"/>
            </p:cNvSpPr>
            <p:nvPr>
              <p:custDataLst>
                <p:tags r:id="rId22"/>
              </p:custDataLst>
            </p:nvPr>
          </p:nvSpPr>
          <p:spPr bwMode="auto">
            <a:xfrm>
              <a:off x="3888" y="2981"/>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2</a:t>
              </a:r>
              <a:endParaRPr lang="de-DE" altLang="zh-CN" sz="1050" b="1" baseline="30000">
                <a:solidFill>
                  <a:schemeClr val="tx2"/>
                </a:solidFill>
                <a:ea typeface="宋体" panose="02010600030101010101" pitchFamily="2" charset="-122"/>
              </a:endParaRPr>
            </a:p>
          </p:txBody>
        </p:sp>
        <p:sp>
          <p:nvSpPr>
            <p:cNvPr id="33" name="Oval 21"/>
            <p:cNvSpPr>
              <a:spLocks noChangeArrowheads="1"/>
            </p:cNvSpPr>
            <p:nvPr>
              <p:custDataLst>
                <p:tags r:id="rId23"/>
              </p:custDataLst>
            </p:nvPr>
          </p:nvSpPr>
          <p:spPr bwMode="auto">
            <a:xfrm>
              <a:off x="3904" y="3451"/>
              <a:ext cx="192" cy="192"/>
            </a:xfrm>
            <a:prstGeom prst="ellipse">
              <a:avLst/>
            </a:prstGeom>
            <a:noFill/>
            <a:ln w="19050">
              <a:solidFill>
                <a:schemeClr val="tx1"/>
              </a:solidFill>
              <a:round/>
              <a:headEnd type="none" w="sm" len="sm"/>
              <a:tailEnd type="none" w="sm" len="sm"/>
            </a:ln>
          </p:spPr>
          <p:txBody>
            <a:bodyPr wrap="none" anchor="ctr"/>
            <a:p>
              <a:pPr defTabSz="571500">
                <a:spcBef>
                  <a:spcPct val="20000"/>
                </a:spcBef>
                <a:buClr>
                  <a:srgbClr val="009066"/>
                </a:buClr>
              </a:pPr>
              <a:r>
                <a:rPr lang="de-DE" altLang="zh-CN" sz="1050">
                  <a:solidFill>
                    <a:schemeClr val="tx2"/>
                  </a:solidFill>
                  <a:ea typeface="宋体" panose="02010600030101010101" pitchFamily="2" charset="-122"/>
                </a:rPr>
                <a:t>i</a:t>
              </a:r>
              <a:r>
                <a:rPr lang="de-DE" altLang="zh-CN" sz="1050" b="1" baseline="-25000">
                  <a:solidFill>
                    <a:schemeClr val="tx2"/>
                  </a:solidFill>
                  <a:ea typeface="宋体" panose="02010600030101010101" pitchFamily="2" charset="-122"/>
                </a:rPr>
                <a:t>n</a:t>
              </a:r>
              <a:endParaRPr lang="de-DE" altLang="zh-CN" sz="1050" baseline="30000">
                <a:solidFill>
                  <a:schemeClr val="tx2"/>
                </a:solidFill>
                <a:ea typeface="宋体" panose="02010600030101010101" pitchFamily="2" charset="-122"/>
              </a:endParaRPr>
            </a:p>
          </p:txBody>
        </p:sp>
        <p:cxnSp>
          <p:nvCxnSpPr>
            <p:cNvPr id="34" name="AutoShape 22"/>
            <p:cNvCxnSpPr>
              <a:cxnSpLocks noChangeShapeType="1"/>
              <a:stCxn id="32" idx="6"/>
              <a:endCxn id="29" idx="1"/>
            </p:cNvCxnSpPr>
            <p:nvPr>
              <p:custDataLst>
                <p:tags r:id="rId24"/>
              </p:custDataLst>
            </p:nvPr>
          </p:nvCxnSpPr>
          <p:spPr bwMode="auto">
            <a:xfrm>
              <a:off x="4080" y="3077"/>
              <a:ext cx="864" cy="96"/>
            </a:xfrm>
            <a:prstGeom prst="straightConnector1">
              <a:avLst/>
            </a:prstGeom>
            <a:noFill/>
            <a:ln w="19050">
              <a:solidFill>
                <a:schemeClr val="tx1"/>
              </a:solidFill>
              <a:round/>
              <a:headEnd type="none" w="sm" len="sm"/>
              <a:tailEnd type="triangle" w="sm" len="sm"/>
            </a:ln>
          </p:spPr>
        </p:cxnSp>
        <p:cxnSp>
          <p:nvCxnSpPr>
            <p:cNvPr id="35" name="AutoShape 23"/>
            <p:cNvCxnSpPr>
              <a:cxnSpLocks noChangeShapeType="1"/>
              <a:stCxn id="33" idx="6"/>
              <a:endCxn id="29" idx="1"/>
            </p:cNvCxnSpPr>
            <p:nvPr>
              <p:custDataLst>
                <p:tags r:id="rId25"/>
              </p:custDataLst>
            </p:nvPr>
          </p:nvCxnSpPr>
          <p:spPr bwMode="auto">
            <a:xfrm flipV="1">
              <a:off x="4096" y="3173"/>
              <a:ext cx="848" cy="374"/>
            </a:xfrm>
            <a:prstGeom prst="straightConnector1">
              <a:avLst/>
            </a:prstGeom>
            <a:noFill/>
            <a:ln w="19050">
              <a:solidFill>
                <a:schemeClr val="tx1"/>
              </a:solidFill>
              <a:round/>
              <a:headEnd type="none" w="sm" len="sm"/>
              <a:tailEnd type="triangle" w="sm" len="sm"/>
            </a:ln>
          </p:spPr>
        </p:cxnSp>
        <p:sp>
          <p:nvSpPr>
            <p:cNvPr id="36" name="Line 24"/>
            <p:cNvSpPr>
              <a:spLocks noChangeShapeType="1"/>
            </p:cNvSpPr>
            <p:nvPr>
              <p:custDataLst>
                <p:tags r:id="rId26"/>
              </p:custDataLst>
            </p:nvPr>
          </p:nvSpPr>
          <p:spPr bwMode="auto">
            <a:xfrm>
              <a:off x="3984" y="3269"/>
              <a:ext cx="1" cy="112"/>
            </a:xfrm>
            <a:prstGeom prst="line">
              <a:avLst/>
            </a:prstGeom>
            <a:noFill/>
            <a:ln w="19050" cap="rnd">
              <a:solidFill>
                <a:schemeClr val="tx1"/>
              </a:solidFill>
              <a:prstDash val="sysDot"/>
              <a:round/>
              <a:headEnd type="none" w="sm" len="sm"/>
              <a:tailEnd type="none" w="sm" len="sm"/>
            </a:ln>
          </p:spPr>
          <p:txBody>
            <a:bodyPr wrap="none" anchor="ctr"/>
            <a:p>
              <a:endParaRPr lang="zh-CN" altLang="en-US" sz="1350"/>
            </a:p>
          </p:txBody>
        </p:sp>
        <p:sp>
          <p:nvSpPr>
            <p:cNvPr id="37" name="Freeform 25"/>
            <p:cNvSpPr/>
            <p:nvPr>
              <p:custDataLst>
                <p:tags r:id="rId27"/>
              </p:custDataLst>
            </p:nvPr>
          </p:nvSpPr>
          <p:spPr bwMode="auto">
            <a:xfrm>
              <a:off x="4416" y="2976"/>
              <a:ext cx="94" cy="410"/>
            </a:xfrm>
            <a:custGeom>
              <a:avLst/>
              <a:gdLst>
                <a:gd name="T0" fmla="*/ 467 w 85"/>
                <a:gd name="T1" fmla="*/ 0 h 393"/>
                <a:gd name="T2" fmla="*/ 323 w 85"/>
                <a:gd name="T3" fmla="*/ 809 h 393"/>
                <a:gd name="T4" fmla="*/ 0 60000 65536"/>
                <a:gd name="T5" fmla="*/ 0 60000 65536"/>
                <a:gd name="T6" fmla="*/ 0 w 85"/>
                <a:gd name="T7" fmla="*/ 0 h 393"/>
                <a:gd name="T8" fmla="*/ 85 w 85"/>
                <a:gd name="T9" fmla="*/ 393 h 393"/>
              </a:gdLst>
              <a:ahLst/>
              <a:cxnLst>
                <a:cxn ang="T4">
                  <a:pos x="T0" y="T1"/>
                </a:cxn>
                <a:cxn ang="T5">
                  <a:pos x="T2" y="T3"/>
                </a:cxn>
              </a:cxnLst>
              <a:rect l="T6" t="T7" r="T8" b="T9"/>
              <a:pathLst>
                <a:path w="85" h="393">
                  <a:moveTo>
                    <a:pt x="85" y="0"/>
                  </a:moveTo>
                  <a:cubicBezTo>
                    <a:pt x="0" y="112"/>
                    <a:pt x="0" y="268"/>
                    <a:pt x="59" y="393"/>
                  </a:cubicBezTo>
                </a:path>
              </a:pathLst>
            </a:custGeom>
            <a:noFill/>
            <a:ln w="19050">
              <a:solidFill>
                <a:schemeClr val="tx1"/>
              </a:solidFill>
              <a:round/>
              <a:headEnd type="none" w="sm" len="sm"/>
              <a:tailEnd type="none" w="sm" len="sm"/>
            </a:ln>
          </p:spPr>
          <p:txBody>
            <a:bodyPr wrap="none" anchor="ctr"/>
            <a:p>
              <a:endParaRPr lang="zh-CN" altLang="en-US" sz="1350"/>
            </a:p>
          </p:txBody>
        </p:sp>
      </p:grpSp>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813308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有一个处理单价为1元5角钱的盒装饮料的自动售货机软件。若投入1元5角硬币，按下“可乐”、“雪碧”、或“红茶”按钮，相应的饮料就送出来。若投入的是2元硬币，在送出饮料的同时退还5角硬币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1471930"/>
            <a:ext cx="8133080"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确定事件，分为原因和</a:t>
            </a:r>
            <a:r>
              <a:rPr lang="zh-CN" altLang="en-US" sz="2000" dirty="0">
                <a:latin typeface="微软雅黑" panose="020B0503020204020204" pitchFamily="34" charset="-122"/>
                <a:ea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对五种输入动作和四种输出动作，构造对应的</a:t>
            </a:r>
            <a:r>
              <a:rPr lang="zh-CN" altLang="en-US" sz="2000" dirty="0">
                <a:latin typeface="微软雅黑" panose="020B0503020204020204" pitchFamily="34" charset="-122"/>
                <a:ea typeface="微软雅黑" panose="020B0503020204020204" pitchFamily="34" charset="-122"/>
              </a:rPr>
              <a:t>状态</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938655" y="2834005"/>
            <a:ext cx="4036695" cy="2004695"/>
          </a:xfrm>
          <a:prstGeom prst="rect">
            <a:avLst/>
          </a:prstGeom>
        </p:spPr>
      </p:pic>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3" name="根据分享大纲以及讲义开头列写的学习要点，依次开始深入讲解。"/>
          <p:cNvSpPr txBox="1"/>
          <p:nvPr/>
        </p:nvSpPr>
        <p:spPr>
          <a:xfrm>
            <a:off x="531495" y="687388"/>
            <a:ext cx="5786755" cy="259461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额外构造两个中间状态</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中间状态</a:t>
            </a:r>
            <a:r>
              <a:rPr lang="en-US" altLang="zh-CN" sz="1800" dirty="0">
                <a:latin typeface="微软雅黑" panose="020B0503020204020204" pitchFamily="34" charset="-122"/>
                <a:ea typeface="微软雅黑" panose="020B0503020204020204" pitchFamily="34" charset="-122"/>
              </a:rPr>
              <a:t>Cm1</a:t>
            </a:r>
            <a:r>
              <a:rPr lang="zh-CN" altLang="en-US" sz="1800" dirty="0">
                <a:latin typeface="微软雅黑" panose="020B0503020204020204" pitchFamily="34" charset="-122"/>
                <a:ea typeface="微软雅黑" panose="020B0503020204020204" pitchFamily="34" charset="-122"/>
              </a:rPr>
              <a:t>代表已投币，中间状态</a:t>
            </a:r>
            <a:r>
              <a:rPr lang="en-US" altLang="zh-CN" sz="1800" dirty="0">
                <a:latin typeface="微软雅黑" panose="020B0503020204020204" pitchFamily="34" charset="-122"/>
                <a:ea typeface="微软雅黑" panose="020B0503020204020204" pitchFamily="34" charset="-122"/>
              </a:rPr>
              <a:t>Cm2</a:t>
            </a:r>
            <a:r>
              <a:rPr lang="zh-CN" altLang="en-US" sz="1800" dirty="0">
                <a:latin typeface="微软雅黑" panose="020B0503020204020204" pitchFamily="34" charset="-122"/>
                <a:ea typeface="微软雅黑" panose="020B0503020204020204" pitchFamily="34" charset="-122"/>
              </a:rPr>
              <a:t>代表已按按钮</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如果按了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sym typeface="+mn-ea"/>
              </a:rPr>
              <a:t>可乐</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按钮且已经投币，应该送出可乐</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如果投币</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元且已经选择饮料，则应该找零</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角</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把类似这样的规则实现为</a:t>
            </a:r>
            <a:r>
              <a:rPr lang="zh-CN" altLang="en-US" sz="1800" dirty="0">
                <a:latin typeface="微软雅黑" panose="020B0503020204020204" pitchFamily="34" charset="-122"/>
                <a:ea typeface="微软雅黑" panose="020B0503020204020204" pitchFamily="34" charset="-122"/>
              </a:rPr>
              <a:t>因果图</a:t>
            </a:r>
            <a:endParaRPr lang="zh-CN" altLang="en-US" sz="1800" dirty="0">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6356668" y="2236153"/>
            <a:ext cx="2428875" cy="2162175"/>
          </a:xfrm>
          <a:prstGeom prst="rect">
            <a:avLst/>
          </a:prstGeom>
          <a:noFill/>
          <a:ln w="9525">
            <a:noFill/>
          </a:ln>
        </p:spPr>
      </p:pic>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40118"/>
            <a:ext cx="8133080"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绘制判定表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注意，</a:t>
            </a:r>
            <a:r>
              <a:rPr lang="en-US" altLang="zh-CN" sz="2000" dirty="0">
                <a:latin typeface="微软雅黑" panose="020B0503020204020204" pitchFamily="34" charset="-122"/>
                <a:ea typeface="微软雅黑" panose="020B0503020204020204" pitchFamily="34" charset="-122"/>
              </a:rPr>
              <a:t>C1</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C2</a:t>
            </a:r>
            <a:r>
              <a:rPr lang="zh-CN" altLang="en-US" sz="2000" dirty="0">
                <a:latin typeface="微软雅黑" panose="020B0503020204020204" pitchFamily="34" charset="-122"/>
                <a:ea typeface="微软雅黑" panose="020B0503020204020204" pitchFamily="34" charset="-122"/>
              </a:rPr>
              <a:t>必有一个为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且只能有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C4</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C5</a:t>
            </a:r>
            <a:r>
              <a:rPr lang="zh-CN" altLang="en-US" sz="2000" dirty="0">
                <a:latin typeface="微软雅黑" panose="020B0503020204020204" pitchFamily="34" charset="-122"/>
                <a:ea typeface="微软雅黑" panose="020B0503020204020204" pitchFamily="34" charset="-122"/>
              </a:rPr>
              <a:t>必有一个为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且只能有一个为</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p:txBody>
      </p:sp>
      <p:pic>
        <p:nvPicPr>
          <p:cNvPr id="101" name="图片 100"/>
          <p:cNvPicPr/>
          <p:nvPr>
            <p:custDataLst>
              <p:tags r:id="rId1"/>
            </p:custDataLst>
          </p:nvPr>
        </p:nvPicPr>
        <p:blipFill>
          <a:blip r:embed="rId2"/>
          <a:stretch>
            <a:fillRect/>
          </a:stretch>
        </p:blipFill>
        <p:spPr>
          <a:xfrm>
            <a:off x="322580" y="2911475"/>
            <a:ext cx="8229600" cy="1466850"/>
          </a:xfrm>
          <a:prstGeom prst="rect">
            <a:avLst/>
          </a:prstGeom>
          <a:noFill/>
          <a:ln w="9525">
            <a:noFill/>
          </a:ln>
        </p:spPr>
      </p:pic>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1702753"/>
            <a:ext cx="8133080"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把判定表实现为对应测试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1"/>
            </p:custDataLst>
          </p:nvPr>
        </p:nvPicPr>
        <p:blipFill>
          <a:blip r:embed="rId2"/>
          <a:stretch>
            <a:fillRect/>
          </a:stretch>
        </p:blipFill>
        <p:spPr>
          <a:xfrm>
            <a:off x="954405" y="2611120"/>
            <a:ext cx="5835650" cy="1962150"/>
          </a:xfrm>
          <a:prstGeom prst="rect">
            <a:avLst/>
          </a:prstGeom>
        </p:spPr>
      </p:pic>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因果图方法</a:t>
            </a:r>
            <a:r>
              <a:rPr kumimoji="1" lang="zh-CN" altLang="en-US" sz="2400" dirty="0">
                <a:sym typeface="+mn-ea"/>
              </a:rPr>
              <a:t>设计工具</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38" name="图片 37"/>
          <p:cNvPicPr>
            <a:picLocks noChangeAspect="1"/>
          </p:cNvPicPr>
          <p:nvPr>
            <p:custDataLst>
              <p:tags r:id="rId1"/>
            </p:custDataLst>
          </p:nvPr>
        </p:nvPicPr>
        <p:blipFill>
          <a:blip r:embed="rId2"/>
          <a:stretch>
            <a:fillRect/>
          </a:stretch>
        </p:blipFill>
        <p:spPr>
          <a:xfrm>
            <a:off x="268326" y="1107448"/>
            <a:ext cx="6236170" cy="3805271"/>
          </a:xfrm>
          <a:prstGeom prst="rect">
            <a:avLst/>
          </a:prstGeom>
        </p:spPr>
      </p:pic>
      <p:pic>
        <p:nvPicPr>
          <p:cNvPr id="39" name="图片 5" descr="Bender2.png"/>
          <p:cNvPicPr>
            <a:picLocks noChangeAspect="1"/>
          </p:cNvPicPr>
          <p:nvPr>
            <p:custDataLst>
              <p:tags r:id="rId3"/>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6756190" y="1107448"/>
            <a:ext cx="2194560" cy="3464719"/>
          </a:xfrm>
          <a:prstGeom prst="rect">
            <a:avLst/>
          </a:prstGeom>
          <a:noFill/>
          <a:ln>
            <a:noFill/>
          </a:ln>
        </p:spPr>
      </p:pic>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Pairwise</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方法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Ad-hoc</a:t>
            </a:r>
            <a:r>
              <a:rPr kumimoji="1" lang="zh-CN" altLang="en-US" sz="2400" dirty="0" err="1">
                <a:sym typeface="+mn-ea"/>
              </a:rPr>
              <a:t>测试</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测试人员根据自己的经验，灵活地进行各种测试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经验包含：开发经验，与缺陷打交道的经验，被测系统的知识，业务知识</a:t>
            </a:r>
            <a:r>
              <a:rPr lang="zh-CN" altLang="en-US" sz="2000" dirty="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个属性往往有多个可能取值，且所有属性元组的总数太大使得穷尽这些组合变得</a:t>
            </a:r>
            <a:r>
              <a:rPr lang="zh-CN" altLang="en-US" sz="2000" dirty="0">
                <a:latin typeface="微软雅黑" panose="020B0503020204020204" pitchFamily="34" charset="-122"/>
                <a:ea typeface="微软雅黑" panose="020B0503020204020204" pitchFamily="34" charset="-122"/>
              </a:rPr>
              <a:t>不现实</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需要通过某种方式减少待测试的属性元组，同时仍保证测试的</a:t>
            </a:r>
            <a:r>
              <a:rPr lang="zh-CN" altLang="en-US" sz="2000" dirty="0">
                <a:latin typeface="微软雅黑" panose="020B0503020204020204" pitchFamily="34" charset="-122"/>
                <a:ea typeface="微软雅黑" panose="020B0503020204020204" pitchFamily="34" charset="-122"/>
              </a:rPr>
              <a:t>质量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经验表明，通过考察两个属性的取值</a:t>
            </a:r>
            <a:r>
              <a:rPr lang="zh-CN" altLang="en-US" sz="2000" dirty="0">
                <a:latin typeface="微软雅黑" panose="020B0503020204020204" pitchFamily="34" charset="-122"/>
                <a:ea typeface="微软雅黑" panose="020B0503020204020204" pitchFamily="34" charset="-122"/>
              </a:rPr>
              <a:t>组合足以寻找到大部分</a:t>
            </a:r>
            <a:r>
              <a:rPr lang="zh-CN" altLang="en-US" sz="2000" dirty="0">
                <a:latin typeface="微软雅黑" panose="020B0503020204020204" pitchFamily="34" charset="-122"/>
                <a:ea typeface="微软雅黑" panose="020B0503020204020204" pitchFamily="34" charset="-122"/>
              </a:rPr>
              <a:t>错误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Pairwise</a:t>
            </a:r>
            <a:r>
              <a:rPr lang="zh-CN" altLang="en-US" sz="2000" dirty="0">
                <a:latin typeface="微软雅黑" panose="020B0503020204020204" pitchFamily="34" charset="-122"/>
                <a:ea typeface="微软雅黑" panose="020B0503020204020204" pitchFamily="34" charset="-122"/>
              </a:rPr>
              <a:t>方法力求设计测试用例覆盖所有二属性取值</a:t>
            </a:r>
            <a:r>
              <a:rPr lang="zh-CN" altLang="en-US" sz="2000" dirty="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可大幅度降低测试</a:t>
            </a:r>
            <a:r>
              <a:rPr lang="zh-CN" altLang="en-US" sz="2000" dirty="0">
                <a:latin typeface="微软雅黑" panose="020B0503020204020204" pitchFamily="34" charset="-122"/>
                <a:ea typeface="微软雅黑" panose="020B0503020204020204" pitchFamily="34" charset="-122"/>
              </a:rPr>
              <a:t>用例的数量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Pairwise</a:t>
            </a:r>
            <a:r>
              <a:rPr lang="zh-CN" altLang="en-US" sz="2400" dirty="0">
                <a:sym typeface="+mn-ea"/>
              </a:rPr>
              <a:t>方法来自于经验数据</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786448"/>
            <a:ext cx="7943215" cy="8401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600" dirty="0">
                <a:latin typeface="微软雅黑" panose="020B0503020204020204" pitchFamily="34" charset="-122"/>
                <a:ea typeface="微软雅黑" panose="020B0503020204020204" pitchFamily="34" charset="-122"/>
              </a:rPr>
              <a:t>Pairwise</a:t>
            </a:r>
            <a:r>
              <a:rPr lang="zh-CN" altLang="en-US" sz="1600" dirty="0">
                <a:latin typeface="微软雅黑" panose="020B0503020204020204" pitchFamily="34" charset="-122"/>
                <a:ea typeface="微软雅黑" panose="020B0503020204020204" pitchFamily="34" charset="-122"/>
              </a:rPr>
              <a:t>方法足以处理找到大部分</a:t>
            </a:r>
            <a:r>
              <a:rPr lang="zh-CN" altLang="en-US" sz="1600" dirty="0">
                <a:latin typeface="微软雅黑" panose="020B0503020204020204" pitchFamily="34" charset="-122"/>
                <a:ea typeface="微软雅黑" panose="020B0503020204020204" pitchFamily="34" charset="-122"/>
              </a:rPr>
              <a:t>错误</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少部分错误</a:t>
            </a:r>
            <a:r>
              <a:rPr lang="zh-CN" altLang="en-US" sz="1600" dirty="0">
                <a:latin typeface="Arial" panose="020B0604020202020204" pitchFamily="34" charset="0"/>
                <a:ea typeface="微软雅黑" panose="020B0503020204020204" pitchFamily="34" charset="-122"/>
                <a:cs typeface="Arial" panose="020B0604020202020204" pitchFamily="34" charset="0"/>
              </a:rPr>
              <a:t>≠</a:t>
            </a:r>
            <a:r>
              <a:rPr lang="zh-CN" altLang="en-US" sz="1600" dirty="0">
                <a:latin typeface="微软雅黑" panose="020B0503020204020204" pitchFamily="34" charset="-122"/>
                <a:ea typeface="微软雅黑" panose="020B0503020204020204" pitchFamily="34" charset="-122"/>
              </a:rPr>
              <a:t>不重要的</a:t>
            </a:r>
            <a:r>
              <a:rPr lang="zh-CN" altLang="en-US" sz="1600" dirty="0">
                <a:latin typeface="微软雅黑" panose="020B0503020204020204" pitchFamily="34" charset="-122"/>
                <a:ea typeface="微软雅黑" panose="020B0503020204020204" pitchFamily="34" charset="-122"/>
              </a:rPr>
              <a:t>错误</a:t>
            </a:r>
            <a:endParaRPr lang="zh-CN" altLang="en-US" sz="1600" dirty="0">
              <a:latin typeface="微软雅黑" panose="020B0503020204020204" pitchFamily="34" charset="-122"/>
              <a:ea typeface="微软雅黑" panose="020B0503020204020204" pitchFamily="34" charset="-122"/>
            </a:endParaRPr>
          </a:p>
        </p:txBody>
      </p:sp>
      <p:pic>
        <p:nvPicPr>
          <p:cNvPr id="6" name="图片 5" descr="屏幕快照 2014-09-08 下午3.25.10.png"/>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738142" y="1632850"/>
            <a:ext cx="3564396" cy="3188641"/>
          </a:xfrm>
          <a:prstGeom prst="rect">
            <a:avLst/>
          </a:prstGeom>
        </p:spPr>
      </p:pic>
      <p:pic>
        <p:nvPicPr>
          <p:cNvPr id="7" name="图片 6" descr="屏幕快照 2014-09-08 下午3.30.42.png"/>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7806" y="2007688"/>
            <a:ext cx="3218351" cy="2441424"/>
          </a:xfrm>
          <a:prstGeom prst="rect">
            <a:avLst/>
          </a:prstGeom>
        </p:spPr>
      </p:pic>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60095"/>
            <a:ext cx="3997325" cy="416433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三个属性</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a:t>
            </a:r>
            <a:endParaRPr lang="en-US" altLang="zh-CN"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A：A1、A2、A3</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B：B1、B2、B3</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C：C1、C2、C3</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三个属性的组合有</a:t>
            </a:r>
            <a:r>
              <a:rPr lang="en-US" altLang="zh-CN" sz="1600" dirty="0">
                <a:latin typeface="微软雅黑" panose="020B0503020204020204" pitchFamily="34" charset="-122"/>
                <a:ea typeface="微软雅黑" panose="020B0503020204020204" pitchFamily="34" charset="-122"/>
              </a:rPr>
              <a:t>27</a:t>
            </a:r>
            <a:r>
              <a:rPr lang="zh-CN" altLang="en-US" sz="1600" dirty="0">
                <a:latin typeface="微软雅黑" panose="020B0503020204020204" pitchFamily="34" charset="-122"/>
                <a:ea typeface="微软雅黑" panose="020B0503020204020204" pitchFamily="34" charset="-122"/>
              </a:rPr>
              <a:t>种，而满足</a:t>
            </a:r>
            <a:r>
              <a:rPr lang="en-US" altLang="zh-CN" sz="1600" dirty="0">
                <a:latin typeface="微软雅黑" panose="020B0503020204020204" pitchFamily="34" charset="-122"/>
                <a:ea typeface="微软雅黑" panose="020B0503020204020204" pitchFamily="34" charset="-122"/>
              </a:rPr>
              <a:t>pairwise</a:t>
            </a:r>
            <a:r>
              <a:rPr lang="zh-CN" altLang="en-US" sz="1600" dirty="0">
                <a:latin typeface="微软雅黑" panose="020B0503020204020204" pitchFamily="34" charset="-122"/>
                <a:ea typeface="微软雅黑" panose="020B0503020204020204" pitchFamily="34" charset="-122"/>
              </a:rPr>
              <a:t>的测试用例集合仅包含</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个测试用例</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教材上给出了另一个例子，令四个属性分别有</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个不同取值，则四元组的组合总数为</a:t>
            </a:r>
            <a:r>
              <a:rPr lang="en-US" altLang="zh-CN" sz="1600" dirty="0">
                <a:latin typeface="微软雅黑" panose="020B0503020204020204" pitchFamily="34" charset="-122"/>
                <a:ea typeface="微软雅黑" panose="020B0503020204020204" pitchFamily="34" charset="-122"/>
              </a:rPr>
              <a:t>144</a:t>
            </a:r>
            <a:r>
              <a:rPr lang="zh-CN" altLang="en-US" sz="1600" dirty="0">
                <a:latin typeface="微软雅黑" panose="020B0503020204020204" pitchFamily="34" charset="-122"/>
                <a:ea typeface="微软雅黑" panose="020B0503020204020204" pitchFamily="34" charset="-122"/>
              </a:rPr>
              <a:t>，而</a:t>
            </a:r>
            <a:r>
              <a:rPr lang="en-US" altLang="zh-CN" sz="1600" dirty="0">
                <a:latin typeface="微软雅黑" panose="020B0503020204020204" pitchFamily="34" charset="-122"/>
                <a:ea typeface="微软雅黑" panose="020B0503020204020204" pitchFamily="34" charset="-122"/>
              </a:rPr>
              <a:t>pairwise</a:t>
            </a:r>
            <a:r>
              <a:rPr lang="zh-CN" altLang="en-US" sz="1600" dirty="0">
                <a:latin typeface="微软雅黑" panose="020B0503020204020204" pitchFamily="34" charset="-122"/>
                <a:ea typeface="微软雅黑" panose="020B0503020204020204" pitchFamily="34" charset="-122"/>
              </a:rPr>
              <a:t>的组合数仅</a:t>
            </a:r>
            <a:r>
              <a:rPr lang="en-US" altLang="zh-CN" sz="1600" dirty="0">
                <a:latin typeface="微软雅黑" panose="020B0503020204020204" pitchFamily="34" charset="-122"/>
                <a:ea typeface="微软雅黑" panose="020B0503020204020204" pitchFamily="34" charset="-122"/>
              </a:rPr>
              <a:t>17</a:t>
            </a:r>
            <a:endParaRPr lang="zh-CN" altLang="en-US" sz="1600" dirty="0">
              <a:latin typeface="微软雅黑" panose="020B0503020204020204" pitchFamily="34" charset="-122"/>
              <a:ea typeface="微软雅黑" panose="020B0503020204020204" pitchFamily="34" charset="-122"/>
            </a:endParaRPr>
          </a:p>
        </p:txBody>
      </p:sp>
      <p:sp>
        <p:nvSpPr>
          <p:cNvPr id="5" name="根据分享大纲以及讲义开头列写的学习要点，依次开始深入讲解。"/>
          <p:cNvSpPr txBox="1"/>
          <p:nvPr>
            <p:custDataLst>
              <p:tags r:id="rId1"/>
            </p:custDataLst>
          </p:nvPr>
        </p:nvSpPr>
        <p:spPr>
          <a:xfrm>
            <a:off x="5262245" y="252730"/>
            <a:ext cx="3178175" cy="46716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满足</a:t>
            </a:r>
            <a:r>
              <a:rPr lang="en-US" sz="1800" dirty="0">
                <a:latin typeface="微软雅黑" panose="020B0503020204020204" pitchFamily="34" charset="-122"/>
                <a:ea typeface="微软雅黑" panose="020B0503020204020204" pitchFamily="34" charset="-122"/>
              </a:rPr>
              <a:t>pairwise</a:t>
            </a:r>
            <a:r>
              <a:rPr lang="zh-CN" altLang="en-US" sz="1800" dirty="0">
                <a:latin typeface="微软雅黑" panose="020B0503020204020204" pitchFamily="34" charset="-122"/>
                <a:ea typeface="微软雅黑" panose="020B0503020204020204" pitchFamily="34" charset="-122"/>
              </a:rPr>
              <a:t>的测试用例集合包括</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A1、B1、C1</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A1、B2、C2</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A1、B3、C3</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A2、B1、C2</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A2、B2、C3</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A2、B3、C1</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A3、B1、C3</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A3、B2、C1</a:t>
            </a:r>
            <a:endParaRPr sz="1800" dirty="0">
              <a:latin typeface="微软雅黑" panose="020B0503020204020204" pitchFamily="34" charset="-122"/>
              <a:ea typeface="微软雅黑" panose="020B0503020204020204" pitchFamily="34" charset="-122"/>
            </a:endParaRPr>
          </a:p>
          <a:p>
            <a:pPr marL="405130" indent="-405130">
              <a:lnSpc>
                <a:spcPct val="150000"/>
              </a:lnSpc>
            </a:pPr>
            <a:r>
              <a:rPr sz="1800" dirty="0">
                <a:latin typeface="微软雅黑" panose="020B0503020204020204" pitchFamily="34" charset="-122"/>
                <a:ea typeface="微软雅黑" panose="020B0503020204020204" pitchFamily="34" charset="-122"/>
              </a:rPr>
              <a:t>A3、B3、C2</a:t>
            </a:r>
            <a:endParaRPr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显然靠手工生成测试用例很繁琐，也容易产生</a:t>
            </a:r>
            <a:r>
              <a:rPr lang="zh-CN" altLang="en-US" sz="2000" dirty="0">
                <a:latin typeface="微软雅黑" panose="020B0503020204020204" pitchFamily="34" charset="-122"/>
                <a:ea typeface="微软雅黑" panose="020B0503020204020204" pitchFamily="34" charset="-122"/>
              </a:rPr>
              <a:t>冗余测试用例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在生成测试用例时，有时不同属性之间存在约束</a:t>
            </a:r>
            <a:r>
              <a:rPr lang="zh-CN" altLang="en-US" sz="2000" dirty="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一些工具可以生成满足约束的测试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Pairwise</a:t>
            </a:r>
            <a:r>
              <a:rPr kumimoji="1" lang="zh-CN" altLang="en-US" sz="2400" dirty="0" err="1">
                <a:sym typeface="+mn-ea"/>
              </a:rPr>
              <a:t>方法</a:t>
            </a:r>
            <a:r>
              <a:rPr kumimoji="1" lang="zh-CN" altLang="en-US" sz="2400" dirty="0" err="1">
                <a:sym typeface="+mn-ea"/>
              </a:rPr>
              <a:t>工具</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descr="temp.png"/>
          <p:cNvPicPr>
            <a:picLocks noChangeAspect="1"/>
          </p:cNvPicPr>
          <p:nvPr>
            <p:custDataLst>
              <p:tags r:id="rId1"/>
            </p:custDataLst>
          </p:nvPr>
        </p:nvPicPr>
        <p:blipFill>
          <a:blip r:embed="rId2" cstate="email">
            <a:extLst>
              <a:ext uri="{28A0092B-C50C-407E-A947-70E740481C1C}">
                <a14:useLocalDpi xmlns:a14="http://schemas.microsoft.com/office/drawing/2010/main" val="0"/>
              </a:ext>
            </a:extLst>
          </a:blip>
          <a:srcRect/>
          <a:stretch>
            <a:fillRect/>
          </a:stretch>
        </p:blipFill>
        <p:spPr bwMode="auto">
          <a:xfrm>
            <a:off x="1781175" y="897255"/>
            <a:ext cx="5892165" cy="3919855"/>
          </a:xfrm>
          <a:prstGeom prst="rect">
            <a:avLst/>
          </a:prstGeom>
          <a:noFill/>
          <a:ln>
            <a:noFill/>
          </a:ln>
        </p:spPr>
      </p:pic>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正交</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试验</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处理的问题：和Pairwise类似</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从大量的潜在测试用例中挑选适量的、有代表性的测试</a:t>
            </a:r>
            <a:r>
              <a:rPr lang="zh-CN" altLang="en-US" sz="2000" dirty="0">
                <a:latin typeface="微软雅黑" panose="020B0503020204020204" pitchFamily="34" charset="-122"/>
                <a:ea typeface="微软雅黑" panose="020B0503020204020204" pitchFamily="34" charset="-122"/>
              </a:rPr>
              <a:t>用例，从而合理地安排实验的一种设计方法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需确定输入属性数目和取值范围，以及可能</a:t>
            </a:r>
            <a:r>
              <a:rPr lang="zh-CN" altLang="en-US" sz="2000" dirty="0">
                <a:latin typeface="微软雅黑" panose="020B0503020204020204" pitchFamily="34" charset="-122"/>
                <a:ea typeface="微软雅黑" panose="020B0503020204020204" pitchFamily="34" charset="-122"/>
              </a:rPr>
              <a:t>有的</a:t>
            </a:r>
            <a:r>
              <a:rPr lang="zh-CN" altLang="en-US" sz="2000" dirty="0">
                <a:latin typeface="微软雅黑" panose="020B0503020204020204" pitchFamily="34" charset="-122"/>
                <a:ea typeface="微软雅黑" panose="020B0503020204020204" pitchFamily="34" charset="-122"/>
              </a:rPr>
              <a:t>权重</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涉及对正交表的选择，</a:t>
            </a:r>
            <a:r>
              <a:rPr lang="zh-CN" altLang="en-US" sz="2000" dirty="0">
                <a:latin typeface="微软雅黑" panose="020B0503020204020204" pitchFamily="34" charset="-122"/>
                <a:ea typeface="微软雅黑" panose="020B0503020204020204" pitchFamily="34" charset="-122"/>
              </a:rPr>
              <a:t>以及利用正交表构造测试数据集</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30555" y="967393"/>
            <a:ext cx="7263359" cy="3208713"/>
          </a:xfrm>
          <a:prstGeom prst="rect">
            <a:avLst/>
          </a:prstGeom>
        </p:spPr>
      </p:pic>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695739" y="2005267"/>
            <a:ext cx="7583557"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课堂</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练习</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例子：保险费</a:t>
            </a:r>
            <a:r>
              <a:rPr kumimoji="1" lang="zh-CN" altLang="en-US" sz="2400" dirty="0" err="1">
                <a:sym typeface="+mn-ea"/>
              </a:rPr>
              <a:t>计算</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707708"/>
            <a:ext cx="7943215"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保险费</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基础价</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年龄因子</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优惠</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年龄范围：</a:t>
            </a:r>
            <a:r>
              <a:rPr lang="en-US" altLang="zh-CN" sz="1800" dirty="0">
                <a:latin typeface="微软雅黑" panose="020B0503020204020204" pitchFamily="34" charset="-122"/>
                <a:ea typeface="微软雅黑" panose="020B0503020204020204" pitchFamily="34" charset="-122"/>
              </a:rPr>
              <a:t>2-80</a:t>
            </a:r>
            <a:r>
              <a:rPr lang="zh-CN" altLang="en-US" sz="1800" dirty="0">
                <a:latin typeface="微软雅黑" panose="020B0503020204020204" pitchFamily="34" charset="-122"/>
                <a:ea typeface="微软雅黑" panose="020B0503020204020204" pitchFamily="34" charset="-122"/>
              </a:rPr>
              <a:t>，基础费用</a:t>
            </a:r>
            <a:r>
              <a:rPr lang="en-US" altLang="zh-CN" sz="1800" dirty="0">
                <a:latin typeface="微软雅黑" panose="020B0503020204020204" pitchFamily="34" charset="-122"/>
                <a:ea typeface="微软雅黑" panose="020B0503020204020204" pitchFamily="34" charset="-122"/>
              </a:rPr>
              <a:t>1000</a:t>
            </a:r>
            <a:endParaRPr lang="en-US" altLang="zh-CN"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如果就医次数超过对应年龄的限制则无法得到优惠</a:t>
            </a:r>
            <a:endParaRPr lang="en-US" altLang="zh-CN"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如果过去一年就医次数超过</a:t>
            </a:r>
            <a:r>
              <a:rPr lang="en-US" altLang="zh-CN" sz="1800" dirty="0">
                <a:latin typeface="微软雅黑" panose="020B0503020204020204" pitchFamily="34" charset="-122"/>
                <a:ea typeface="微软雅黑" panose="020B0503020204020204" pitchFamily="34" charset="-122"/>
              </a:rPr>
              <a:t>8</a:t>
            </a:r>
            <a:r>
              <a:rPr lang="zh-CN" altLang="en-US" sz="1800" dirty="0">
                <a:latin typeface="微软雅黑" panose="020B0503020204020204" pitchFamily="34" charset="-122"/>
                <a:ea typeface="微软雅黑" panose="020B0503020204020204" pitchFamily="34" charset="-122"/>
              </a:rPr>
              <a:t>次则拒绝</a:t>
            </a:r>
            <a:r>
              <a:rPr lang="zh-CN" altLang="en-US" sz="1800" dirty="0">
                <a:latin typeface="微软雅黑" panose="020B0503020204020204" pitchFamily="34" charset="-122"/>
                <a:ea typeface="微软雅黑" panose="020B0503020204020204" pitchFamily="34" charset="-122"/>
              </a:rPr>
              <a:t>投保</a:t>
            </a:r>
            <a:endParaRPr lang="zh-CN" altLang="en-US" sz="1800" dirty="0">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638810" y="2571750"/>
          <a:ext cx="6400165" cy="2286000"/>
        </p:xfrm>
        <a:graphic>
          <a:graphicData uri="http://schemas.openxmlformats.org/drawingml/2006/table">
            <a:tbl>
              <a:tblPr firstRow="1" bandRow="1">
                <a:tableStyleId>{5C22544A-7EE6-4342-B048-85BDC9FD1C3A}</a:tableStyleId>
              </a:tblPr>
              <a:tblGrid>
                <a:gridCol w="1599565"/>
                <a:gridCol w="1599565"/>
                <a:gridCol w="1599565"/>
                <a:gridCol w="1599565"/>
              </a:tblGrid>
              <a:tr h="381000">
                <a:tc>
                  <a:txBody>
                    <a:bodyPr/>
                    <a:p>
                      <a:pPr>
                        <a:buNone/>
                      </a:pPr>
                      <a:r>
                        <a:rPr lang="zh-CN" altLang="en-US"/>
                        <a:t>年龄</a:t>
                      </a:r>
                      <a:r>
                        <a:rPr lang="zh-CN" altLang="en-US"/>
                        <a:t>范围</a:t>
                      </a:r>
                      <a:endParaRPr lang="zh-CN" altLang="en-US"/>
                    </a:p>
                  </a:txBody>
                  <a:tcPr/>
                </a:tc>
                <a:tc>
                  <a:txBody>
                    <a:bodyPr/>
                    <a:p>
                      <a:pPr>
                        <a:buNone/>
                      </a:pPr>
                      <a:r>
                        <a:rPr lang="zh-CN" altLang="en-US"/>
                        <a:t>年龄</a:t>
                      </a:r>
                      <a:r>
                        <a:rPr lang="zh-CN" altLang="en-US"/>
                        <a:t>因子</a:t>
                      </a:r>
                      <a:endParaRPr lang="zh-CN" altLang="en-US"/>
                    </a:p>
                  </a:txBody>
                  <a:tcPr/>
                </a:tc>
                <a:tc>
                  <a:txBody>
                    <a:bodyPr/>
                    <a:p>
                      <a:pPr>
                        <a:buNone/>
                      </a:pPr>
                      <a:r>
                        <a:rPr lang="zh-CN" altLang="en-US"/>
                        <a:t>就医次数</a:t>
                      </a:r>
                      <a:r>
                        <a:rPr lang="zh-CN" altLang="en-US"/>
                        <a:t>门限</a:t>
                      </a:r>
                      <a:endParaRPr lang="zh-CN" altLang="en-US"/>
                    </a:p>
                  </a:txBody>
                  <a:tcPr/>
                </a:tc>
                <a:tc>
                  <a:txBody>
                    <a:bodyPr/>
                    <a:p>
                      <a:pPr>
                        <a:buNone/>
                      </a:pPr>
                      <a:r>
                        <a:rPr lang="zh-CN" altLang="en-US"/>
                        <a:t>优惠</a:t>
                      </a:r>
                      <a:endParaRPr lang="zh-CN" altLang="en-US"/>
                    </a:p>
                  </a:txBody>
                  <a:tcPr/>
                </a:tc>
              </a:tr>
              <a:tr h="381000">
                <a:tc>
                  <a:txBody>
                    <a:bodyPr/>
                    <a:p>
                      <a:pPr>
                        <a:buNone/>
                      </a:pPr>
                      <a:r>
                        <a:rPr lang="en-US" altLang="zh-CN"/>
                        <a:t>[2,12]</a:t>
                      </a:r>
                      <a:endParaRPr lang="en-US" altLang="zh-CN"/>
                    </a:p>
                  </a:txBody>
                  <a:tcPr/>
                </a:tc>
                <a:tc>
                  <a:txBody>
                    <a:bodyPr/>
                    <a:p>
                      <a:pPr>
                        <a:buNone/>
                      </a:pPr>
                      <a:r>
                        <a:rPr lang="en-US" altLang="zh-CN"/>
                        <a:t>1.5</a:t>
                      </a:r>
                      <a:endParaRPr lang="en-US" altLang="zh-CN"/>
                    </a:p>
                  </a:txBody>
                  <a:tcPr/>
                </a:tc>
                <a:tc>
                  <a:txBody>
                    <a:bodyPr/>
                    <a:p>
                      <a:pPr>
                        <a:buNone/>
                      </a:pPr>
                      <a:r>
                        <a:rPr lang="en-US" altLang="zh-CN"/>
                        <a:t>4</a:t>
                      </a:r>
                      <a:endParaRPr lang="en-US" altLang="zh-CN"/>
                    </a:p>
                  </a:txBody>
                  <a:tcPr/>
                </a:tc>
                <a:tc>
                  <a:txBody>
                    <a:bodyPr/>
                    <a:p>
                      <a:pPr>
                        <a:buNone/>
                      </a:pPr>
                      <a:r>
                        <a:rPr lang="en-US" altLang="zh-CN"/>
                        <a:t>100</a:t>
                      </a:r>
                      <a:endParaRPr lang="en-US" altLang="zh-CN"/>
                    </a:p>
                  </a:txBody>
                  <a:tcPr/>
                </a:tc>
              </a:tr>
              <a:tr h="381000">
                <a:tc>
                  <a:txBody>
                    <a:bodyPr/>
                    <a:p>
                      <a:pPr>
                        <a:buNone/>
                      </a:pPr>
                      <a:r>
                        <a:rPr lang="en-US" altLang="zh-CN"/>
                        <a:t>(12,25]</a:t>
                      </a:r>
                      <a:endParaRPr lang="en-US" altLang="zh-CN"/>
                    </a:p>
                  </a:txBody>
                  <a:tcPr/>
                </a:tc>
                <a:tc>
                  <a:txBody>
                    <a:bodyPr/>
                    <a:p>
                      <a:pPr>
                        <a:buNone/>
                      </a:pPr>
                      <a:r>
                        <a:rPr lang="en-US" altLang="zh-CN"/>
                        <a:t>0.8</a:t>
                      </a:r>
                      <a:endParaRPr lang="en-US" altLang="zh-CN"/>
                    </a:p>
                  </a:txBody>
                  <a:tcPr/>
                </a:tc>
                <a:tc>
                  <a:txBody>
                    <a:bodyPr/>
                    <a:p>
                      <a:pPr>
                        <a:buNone/>
                      </a:pPr>
                      <a:r>
                        <a:rPr lang="en-US" altLang="zh-CN"/>
                        <a:t>2</a:t>
                      </a:r>
                      <a:endParaRPr lang="en-US" altLang="zh-CN"/>
                    </a:p>
                  </a:txBody>
                  <a:tcPr/>
                </a:tc>
                <a:tc>
                  <a:txBody>
                    <a:bodyPr/>
                    <a:p>
                      <a:pPr>
                        <a:buNone/>
                      </a:pPr>
                      <a:r>
                        <a:rPr lang="en-US" altLang="zh-CN"/>
                        <a:t>150</a:t>
                      </a:r>
                      <a:endParaRPr lang="en-US" altLang="zh-CN"/>
                    </a:p>
                  </a:txBody>
                  <a:tcPr/>
                </a:tc>
              </a:tr>
              <a:tr h="381000">
                <a:tc>
                  <a:txBody>
                    <a:bodyPr/>
                    <a:p>
                      <a:pPr>
                        <a:buNone/>
                      </a:pPr>
                      <a:r>
                        <a:rPr lang="en-US" altLang="zh-CN"/>
                        <a:t>(25,45]</a:t>
                      </a:r>
                      <a:endParaRPr lang="en-US" altLang="zh-CN"/>
                    </a:p>
                  </a:txBody>
                  <a:tcPr/>
                </a:tc>
                <a:tc>
                  <a:txBody>
                    <a:bodyPr/>
                    <a:p>
                      <a:pPr>
                        <a:buNone/>
                      </a:pPr>
                      <a:r>
                        <a:rPr lang="en-US" altLang="zh-CN"/>
                        <a:t>1</a:t>
                      </a:r>
                      <a:endParaRPr lang="en-US" altLang="zh-CN"/>
                    </a:p>
                  </a:txBody>
                  <a:tcPr/>
                </a:tc>
                <a:tc>
                  <a:txBody>
                    <a:bodyPr/>
                    <a:p>
                      <a:pPr>
                        <a:buNone/>
                      </a:pPr>
                      <a:r>
                        <a:rPr lang="en-US" altLang="zh-CN"/>
                        <a:t>4</a:t>
                      </a:r>
                      <a:endParaRPr lang="en-US" altLang="zh-CN"/>
                    </a:p>
                  </a:txBody>
                  <a:tcPr/>
                </a:tc>
                <a:tc>
                  <a:txBody>
                    <a:bodyPr/>
                    <a:p>
                      <a:pPr>
                        <a:buNone/>
                      </a:pPr>
                      <a:r>
                        <a:rPr lang="en-US" altLang="zh-CN"/>
                        <a:t>200</a:t>
                      </a:r>
                      <a:endParaRPr lang="en-US" altLang="zh-CN"/>
                    </a:p>
                  </a:txBody>
                  <a:tcPr/>
                </a:tc>
              </a:tr>
              <a:tr h="381000">
                <a:tc>
                  <a:txBody>
                    <a:bodyPr/>
                    <a:p>
                      <a:pPr>
                        <a:buNone/>
                      </a:pPr>
                      <a:r>
                        <a:rPr lang="en-US" altLang="zh-CN"/>
                        <a:t>(45,65]</a:t>
                      </a:r>
                      <a:endParaRPr lang="en-US" altLang="zh-CN"/>
                    </a:p>
                  </a:txBody>
                  <a:tcPr/>
                </a:tc>
                <a:tc>
                  <a:txBody>
                    <a:bodyPr/>
                    <a:p>
                      <a:pPr>
                        <a:buNone/>
                      </a:pPr>
                      <a:r>
                        <a:rPr lang="en-US" altLang="zh-CN"/>
                        <a:t>1.2</a:t>
                      </a:r>
                      <a:endParaRPr lang="en-US" altLang="zh-CN"/>
                    </a:p>
                  </a:txBody>
                  <a:tcPr/>
                </a:tc>
                <a:tc>
                  <a:txBody>
                    <a:bodyPr/>
                    <a:p>
                      <a:pPr>
                        <a:buNone/>
                      </a:pPr>
                      <a:r>
                        <a:rPr lang="en-US" altLang="zh-CN"/>
                        <a:t>4</a:t>
                      </a:r>
                      <a:endParaRPr lang="en-US" altLang="zh-CN"/>
                    </a:p>
                  </a:txBody>
                  <a:tcPr/>
                </a:tc>
                <a:tc>
                  <a:txBody>
                    <a:bodyPr/>
                    <a:p>
                      <a:pPr>
                        <a:buNone/>
                      </a:pPr>
                      <a:r>
                        <a:rPr lang="en-US" altLang="zh-CN"/>
                        <a:t>150</a:t>
                      </a:r>
                      <a:endParaRPr lang="en-US" altLang="zh-CN"/>
                    </a:p>
                  </a:txBody>
                  <a:tcPr/>
                </a:tc>
              </a:tr>
              <a:tr h="381000">
                <a:tc>
                  <a:txBody>
                    <a:bodyPr/>
                    <a:p>
                      <a:pPr>
                        <a:buNone/>
                      </a:pPr>
                      <a:r>
                        <a:rPr lang="en-US" altLang="zh-CN"/>
                        <a:t>(65,80]</a:t>
                      </a:r>
                      <a:endParaRPr lang="en-US" altLang="zh-CN"/>
                    </a:p>
                  </a:txBody>
                  <a:tcPr/>
                </a:tc>
                <a:tc>
                  <a:txBody>
                    <a:bodyPr/>
                    <a:p>
                      <a:pPr>
                        <a:buNone/>
                      </a:pPr>
                      <a:r>
                        <a:rPr lang="en-US" altLang="zh-CN"/>
                        <a:t>2</a:t>
                      </a:r>
                      <a:endParaRPr lang="en-US" altLang="zh-CN"/>
                    </a:p>
                  </a:txBody>
                  <a:tcPr/>
                </a:tc>
                <a:tc>
                  <a:txBody>
                    <a:bodyPr/>
                    <a:p>
                      <a:pPr>
                        <a:buNone/>
                      </a:pPr>
                      <a:r>
                        <a:rPr lang="en-US" altLang="zh-CN"/>
                        <a:t>6</a:t>
                      </a:r>
                      <a:endParaRPr lang="en-US" altLang="zh-CN"/>
                    </a:p>
                  </a:txBody>
                  <a:tcPr/>
                </a:tc>
                <a:tc>
                  <a:txBody>
                    <a:bodyPr/>
                    <a:p>
                      <a:pPr>
                        <a:buNone/>
                      </a:pPr>
                      <a:r>
                        <a:rPr lang="en-US" altLang="zh-CN"/>
                        <a:t>100</a:t>
                      </a:r>
                      <a:endParaRPr lang="en-US" altLang="zh-CN"/>
                    </a:p>
                  </a:txBody>
                  <a:tcPr/>
                </a:tc>
              </a:tr>
            </a:tbl>
          </a:graphicData>
        </a:graphic>
      </p:graphicFrame>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ALAC</a:t>
            </a:r>
            <a:r>
              <a:rPr kumimoji="1" lang="zh-CN" altLang="en-US" sz="2400" dirty="0" err="1">
                <a:sym typeface="+mn-ea"/>
              </a:rPr>
              <a:t>测试</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99490"/>
            <a:ext cx="7943215" cy="3517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 ALAC（Act-like-a-customer）像客户那样做</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一种基于客户使用产品的知识开发出来的测试方法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基于这样的思想：大量错误存在于常用功能中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Pareto 80/20</a:t>
            </a:r>
            <a:r>
              <a:rPr lang="zh-CN" altLang="en-US" sz="2000" dirty="0">
                <a:latin typeface="微软雅黑" panose="020B0503020204020204" pitchFamily="34" charset="-122"/>
                <a:ea typeface="微软雅黑" panose="020B0503020204020204" pitchFamily="34" charset="-122"/>
              </a:rPr>
              <a:t>规律</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20%</a:t>
            </a:r>
            <a:r>
              <a:rPr lang="zh-CN" altLang="en-US" sz="1600" dirty="0">
                <a:latin typeface="微软雅黑" panose="020B0503020204020204" pitchFamily="34" charset="-122"/>
                <a:ea typeface="微软雅黑" panose="020B0503020204020204" pitchFamily="34" charset="-122"/>
                <a:sym typeface="+mn-ea"/>
              </a:rPr>
              <a:t>的功能是常用的，占据用户</a:t>
            </a:r>
            <a:r>
              <a:rPr lang="en-US" altLang="zh-CN" sz="1600" dirty="0">
                <a:latin typeface="微软雅黑" panose="020B0503020204020204" pitchFamily="34" charset="-122"/>
                <a:ea typeface="微软雅黑" panose="020B0503020204020204" pitchFamily="34" charset="-122"/>
                <a:sym typeface="+mn-ea"/>
              </a:rPr>
              <a:t>80%</a:t>
            </a:r>
            <a:r>
              <a:rPr lang="zh-CN" altLang="en-US" sz="1600" dirty="0">
                <a:latin typeface="微软雅黑" panose="020B0503020204020204" pitchFamily="34" charset="-122"/>
                <a:ea typeface="微软雅黑" panose="020B0503020204020204" pitchFamily="34" charset="-122"/>
                <a:sym typeface="+mn-ea"/>
              </a:rPr>
              <a:t>的使用时间</a:t>
            </a:r>
            <a:endParaRPr lang="zh-CN" altLang="en-US" sz="16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sym typeface="+mn-ea"/>
              </a:rPr>
              <a:t>80%</a:t>
            </a:r>
            <a:r>
              <a:rPr lang="zh-CN" altLang="en-US" sz="1600" dirty="0">
                <a:latin typeface="微软雅黑" panose="020B0503020204020204" pitchFamily="34" charset="-122"/>
                <a:ea typeface="微软雅黑" panose="020B0503020204020204" pitchFamily="34" charset="-122"/>
                <a:sym typeface="+mn-ea"/>
              </a:rPr>
              <a:t>的错误很可能集中在常用的</a:t>
            </a:r>
            <a:r>
              <a:rPr lang="en-US" altLang="zh-CN" sz="1600" dirty="0">
                <a:latin typeface="微软雅黑" panose="020B0503020204020204" pitchFamily="34" charset="-122"/>
                <a:ea typeface="微软雅黑" panose="020B0503020204020204" pitchFamily="34" charset="-122"/>
                <a:sym typeface="+mn-ea"/>
              </a:rPr>
              <a:t>20%</a:t>
            </a:r>
            <a:r>
              <a:rPr lang="zh-CN" altLang="en-US" sz="1600" dirty="0">
                <a:latin typeface="微软雅黑" panose="020B0503020204020204" pitchFamily="34" charset="-122"/>
                <a:ea typeface="微软雅黑" panose="020B0503020204020204" pitchFamily="34" charset="-122"/>
                <a:sym typeface="+mn-ea"/>
              </a:rPr>
              <a:t>程序中</a:t>
            </a:r>
            <a:endParaRPr lang="zh-CN" altLang="en-US" sz="9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适用于测试日程紧预算低的</a:t>
            </a:r>
            <a:r>
              <a:rPr lang="zh-CN" altLang="en-US" sz="2000" dirty="0">
                <a:latin typeface="微软雅黑" panose="020B0503020204020204" pitchFamily="34" charset="-122"/>
                <a:ea typeface="微软雅黑" panose="020B0503020204020204" pitchFamily="34" charset="-122"/>
              </a:rPr>
              <a:t>情况</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边界值</a:t>
            </a:r>
            <a:r>
              <a:rPr kumimoji="1" lang="zh-CN" altLang="en-US" sz="2400" dirty="0" err="1">
                <a:sym typeface="+mn-ea"/>
              </a:rPr>
              <a:t>分析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474470"/>
            <a:ext cx="7943215" cy="180149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程序有</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个输入：年龄和过去一年的就医</a:t>
            </a:r>
            <a:r>
              <a:rPr lang="zh-CN" altLang="en-US" sz="2000" dirty="0">
                <a:latin typeface="微软雅黑" panose="020B0503020204020204" pitchFamily="34" charset="-122"/>
                <a:ea typeface="微软雅黑" panose="020B0503020204020204" pitchFamily="34" charset="-122"/>
              </a:rPr>
              <a:t>次数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这些测试用例不够，没有</a:t>
            </a:r>
            <a:r>
              <a:rPr lang="zh-CN" altLang="en-US" sz="2000" dirty="0">
                <a:latin typeface="微软雅黑" panose="020B0503020204020204" pitchFamily="34" charset="-122"/>
                <a:ea typeface="微软雅黑" panose="020B0503020204020204" pitchFamily="34" charset="-122"/>
              </a:rPr>
              <a:t>覆盖不同年龄和就医次数</a:t>
            </a:r>
            <a:r>
              <a:rPr lang="zh-CN" altLang="en-US" sz="2000" dirty="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560070" y="3545205"/>
          <a:ext cx="6396990" cy="1143000"/>
        </p:xfrm>
        <a:graphic>
          <a:graphicData uri="http://schemas.openxmlformats.org/drawingml/2006/table">
            <a:tbl>
              <a:tblPr firstRow="1" bandRow="1">
                <a:tableStyleId>{5C22544A-7EE6-4342-B048-85BDC9FD1C3A}</a:tableStyleId>
              </a:tblPr>
              <a:tblGrid>
                <a:gridCol w="1066165"/>
                <a:gridCol w="1066165"/>
                <a:gridCol w="1066165"/>
                <a:gridCol w="1066165"/>
                <a:gridCol w="1066165"/>
                <a:gridCol w="1066165"/>
              </a:tblGrid>
              <a:tr h="381000">
                <a:tc>
                  <a:txBody>
                    <a:bodyPr/>
                    <a:p>
                      <a:pPr>
                        <a:buNone/>
                      </a:pPr>
                      <a:r>
                        <a:rPr lang="zh-CN" altLang="en-US"/>
                        <a:t>变量</a:t>
                      </a:r>
                      <a:endParaRPr lang="zh-CN" altLang="en-US"/>
                    </a:p>
                  </a:txBody>
                  <a:tcPr/>
                </a:tc>
                <a:tc>
                  <a:txBody>
                    <a:bodyPr/>
                    <a:p>
                      <a:pPr>
                        <a:buNone/>
                      </a:pPr>
                      <a:r>
                        <a:rPr lang="zh-CN" altLang="en-US"/>
                        <a:t>最小</a:t>
                      </a:r>
                      <a:endParaRPr lang="zh-CN" altLang="en-US"/>
                    </a:p>
                  </a:txBody>
                  <a:tcPr/>
                </a:tc>
                <a:tc>
                  <a:txBody>
                    <a:bodyPr/>
                    <a:p>
                      <a:pPr>
                        <a:buNone/>
                      </a:pPr>
                      <a:r>
                        <a:rPr lang="zh-CN" altLang="en-US"/>
                        <a:t>略大于</a:t>
                      </a:r>
                      <a:r>
                        <a:rPr lang="zh-CN" altLang="en-US"/>
                        <a:t>最小</a:t>
                      </a:r>
                      <a:endParaRPr lang="zh-CN" altLang="en-US"/>
                    </a:p>
                  </a:txBody>
                  <a:tcPr/>
                </a:tc>
                <a:tc>
                  <a:txBody>
                    <a:bodyPr/>
                    <a:p>
                      <a:pPr>
                        <a:buNone/>
                      </a:pPr>
                      <a:r>
                        <a:rPr lang="zh-CN" altLang="en-US"/>
                        <a:t>正常</a:t>
                      </a:r>
                      <a:endParaRPr lang="zh-CN" altLang="en-US"/>
                    </a:p>
                  </a:txBody>
                  <a:tcPr/>
                </a:tc>
                <a:tc>
                  <a:txBody>
                    <a:bodyPr/>
                    <a:p>
                      <a:pPr>
                        <a:buNone/>
                      </a:pPr>
                      <a:r>
                        <a:rPr lang="zh-CN" altLang="en-US"/>
                        <a:t>略小于</a:t>
                      </a:r>
                      <a:r>
                        <a:rPr lang="zh-CN" altLang="en-US"/>
                        <a:t>最大</a:t>
                      </a:r>
                      <a:endParaRPr lang="zh-CN" altLang="en-US"/>
                    </a:p>
                  </a:txBody>
                  <a:tcPr/>
                </a:tc>
                <a:tc>
                  <a:txBody>
                    <a:bodyPr/>
                    <a:p>
                      <a:pPr>
                        <a:buNone/>
                      </a:pPr>
                      <a:r>
                        <a:rPr lang="zh-CN" altLang="en-US"/>
                        <a:t>最大</a:t>
                      </a:r>
                      <a:endParaRPr lang="zh-CN" altLang="en-US"/>
                    </a:p>
                  </a:txBody>
                  <a:tcPr/>
                </a:tc>
              </a:tr>
              <a:tr h="381000">
                <a:tc>
                  <a:txBody>
                    <a:bodyPr/>
                    <a:p>
                      <a:pPr>
                        <a:buNone/>
                      </a:pPr>
                      <a:r>
                        <a:rPr lang="zh-CN" altLang="en-US"/>
                        <a:t>年龄</a:t>
                      </a:r>
                      <a:endParaRPr lang="zh-CN" altLang="en-US"/>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41</a:t>
                      </a:r>
                      <a:endParaRPr lang="en-US" altLang="zh-CN"/>
                    </a:p>
                  </a:txBody>
                  <a:tcPr/>
                </a:tc>
                <a:tc>
                  <a:txBody>
                    <a:bodyPr/>
                    <a:p>
                      <a:pPr>
                        <a:buNone/>
                      </a:pPr>
                      <a:r>
                        <a:rPr lang="en-US" altLang="zh-CN"/>
                        <a:t>79</a:t>
                      </a:r>
                      <a:endParaRPr lang="en-US" altLang="zh-CN"/>
                    </a:p>
                  </a:txBody>
                  <a:tcPr/>
                </a:tc>
                <a:tc>
                  <a:txBody>
                    <a:bodyPr/>
                    <a:p>
                      <a:pPr>
                        <a:buNone/>
                      </a:pPr>
                      <a:r>
                        <a:rPr lang="en-US" altLang="zh-CN"/>
                        <a:t>80</a:t>
                      </a:r>
                      <a:endParaRPr lang="en-US" altLang="zh-CN"/>
                    </a:p>
                  </a:txBody>
                  <a:tcPr/>
                </a:tc>
              </a:tr>
              <a:tr h="381000">
                <a:tc>
                  <a:txBody>
                    <a:bodyPr/>
                    <a:p>
                      <a:pPr>
                        <a:buNone/>
                      </a:pPr>
                      <a:r>
                        <a:rPr lang="zh-CN" altLang="en-US"/>
                        <a:t>就医</a:t>
                      </a:r>
                      <a:r>
                        <a:rPr lang="zh-CN" altLang="en-US"/>
                        <a:t>次数</a:t>
                      </a:r>
                      <a:endParaRPr lang="zh-CN" altLang="en-US"/>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4</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r>
            </a:tbl>
          </a:graphicData>
        </a:graphic>
      </p:graphicFrame>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1129348"/>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年龄分为</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个类别：</a:t>
            </a:r>
            <a:r>
              <a:rPr lang="en-US" altLang="zh-CN" sz="2000" dirty="0">
                <a:latin typeface="微软雅黑" panose="020B0503020204020204" pitchFamily="34" charset="-122"/>
                <a:ea typeface="微软雅黑" panose="020B0503020204020204" pitchFamily="34" charset="-122"/>
              </a:rPr>
              <a:t>2&lt;=age&lt;=12, 12&lt;age&lt;=25, 25&lt;age&lt;=45, 45&lt;age&lt;=65, 65&lt;age&lt;=80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就医次数分为</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个类别：</a:t>
            </a:r>
            <a:r>
              <a:rPr lang="en-US" altLang="zh-CN" sz="2000" dirty="0">
                <a:latin typeface="微软雅黑" panose="020B0503020204020204" pitchFamily="34" charset="-122"/>
                <a:ea typeface="微软雅黑" panose="020B0503020204020204" pitchFamily="34" charset="-122"/>
              </a:rPr>
              <a:t>{0,1,2}, {3,4}, {5,6}, {7,8}</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958533"/>
            <a:ext cx="8299450"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年龄划分为</a:t>
            </a: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个等价类：</a:t>
            </a:r>
            <a:r>
              <a:rPr lang="en-US" altLang="zh-CN" sz="1800" dirty="0">
                <a:latin typeface="微软雅黑" panose="020B0503020204020204" pitchFamily="34" charset="-122"/>
                <a:ea typeface="微软雅黑" panose="020B0503020204020204" pitchFamily="34" charset="-122"/>
              </a:rPr>
              <a:t>age&lt;2, </a:t>
            </a:r>
            <a:r>
              <a:rPr lang="en-US" altLang="zh-CN" sz="1800" dirty="0">
                <a:latin typeface="微软雅黑" panose="020B0503020204020204" pitchFamily="34" charset="-122"/>
                <a:ea typeface="微软雅黑" panose="020B0503020204020204" pitchFamily="34" charset="-122"/>
                <a:sym typeface="+mn-ea"/>
              </a:rPr>
              <a:t>2&lt;=age&lt;=12, 12&lt;age&lt;=25, 25&lt;age&lt;=45, 45&lt;age&lt;=65, 65&lt;age&lt;=80</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age&gt;80 </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就医次数划分为</a:t>
            </a:r>
            <a:r>
              <a:rPr lang="en-US" altLang="zh-CN" sz="1800" dirty="0">
                <a:latin typeface="微软雅黑" panose="020B0503020204020204" pitchFamily="34" charset="-122"/>
                <a:ea typeface="微软雅黑" panose="020B0503020204020204" pitchFamily="34" charset="-122"/>
                <a:sym typeface="+mn-ea"/>
              </a:rPr>
              <a:t>4</a:t>
            </a:r>
            <a:r>
              <a:rPr lang="zh-CN" altLang="en-US" sz="1800" dirty="0">
                <a:latin typeface="微软雅黑" panose="020B0503020204020204" pitchFamily="34" charset="-122"/>
                <a:ea typeface="微软雅黑" panose="020B0503020204020204" pitchFamily="34" charset="-122"/>
                <a:sym typeface="+mn-ea"/>
              </a:rPr>
              <a:t>个等价类</a:t>
            </a:r>
            <a:r>
              <a:rPr lang="en-US" altLang="zh-CN" sz="1800" dirty="0">
                <a:latin typeface="微软雅黑" panose="020B0503020204020204" pitchFamily="34" charset="-122"/>
                <a:ea typeface="微软雅黑" panose="020B0503020204020204" pitchFamily="34" charset="-122"/>
                <a:sym typeface="+mn-ea"/>
              </a:rPr>
              <a:t>{0,1,2}, {3,4}, {5,6}, {7,8}</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基于这些等价类设计测试用例</a:t>
            </a:r>
            <a:endParaRPr lang="zh-CN" altLang="en-US"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判定表</a:t>
            </a:r>
            <a:endParaRPr kumimoji="1" lang="zh-CN" altLang="en-US" sz="2400" dirty="0" err="1">
              <a:sym typeface="+mn-ea"/>
            </a:endParaRPr>
          </a:p>
        </p:txBody>
      </p:sp>
      <p:sp>
        <p:nvSpPr>
          <p:cNvPr id="3" name="根据分享大纲以及讲义开头列写的学习要点，依次开始深入讲解。"/>
          <p:cNvSpPr txBox="1"/>
          <p:nvPr/>
        </p:nvSpPr>
        <p:spPr>
          <a:xfrm>
            <a:off x="531495" y="1157605"/>
            <a:ext cx="7943215" cy="138112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使用</a:t>
            </a:r>
            <a:r>
              <a:rPr lang="zh-CN" altLang="en-US" sz="1800" dirty="0">
                <a:latin typeface="微软雅黑" panose="020B0503020204020204" pitchFamily="34" charset="-122"/>
                <a:ea typeface="微软雅黑" panose="020B0503020204020204" pitchFamily="34" charset="-122"/>
              </a:rPr>
              <a:t>判定表指导构造测试</a:t>
            </a:r>
            <a:r>
              <a:rPr lang="zh-CN" altLang="en-US" sz="1800" dirty="0">
                <a:latin typeface="微软雅黑" panose="020B0503020204020204" pitchFamily="34" charset="-122"/>
                <a:ea typeface="微软雅黑" panose="020B0503020204020204" pitchFamily="34" charset="-122"/>
              </a:rPr>
              <a:t>用例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条件：年龄，就医</a:t>
            </a:r>
            <a:r>
              <a:rPr lang="zh-CN" altLang="en-US" sz="1800" dirty="0">
                <a:latin typeface="微软雅黑" panose="020B0503020204020204" pitchFamily="34" charset="-122"/>
                <a:ea typeface="微软雅黑" panose="020B0503020204020204" pitchFamily="34" charset="-122"/>
              </a:rPr>
              <a:t>次数</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动作：年龄因子，</a:t>
            </a:r>
            <a:r>
              <a:rPr lang="zh-CN" altLang="en-US" sz="1800" dirty="0">
                <a:latin typeface="微软雅黑" panose="020B0503020204020204" pitchFamily="34" charset="-122"/>
                <a:ea typeface="微软雅黑" panose="020B0503020204020204" pitchFamily="34" charset="-122"/>
              </a:rPr>
              <a:t>优惠</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基于</a:t>
            </a:r>
            <a:r>
              <a:rPr lang="zh-CN" altLang="en-US" sz="1800" dirty="0">
                <a:latin typeface="微软雅黑" panose="020B0503020204020204" pitchFamily="34" charset="-122"/>
                <a:ea typeface="微软雅黑" panose="020B0503020204020204" pitchFamily="34" charset="-122"/>
              </a:rPr>
              <a:t>判定表的这些规则生成对应的测试用例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课堂思考题：尝试生成这些测试用例</a:t>
            </a:r>
            <a:endParaRPr lang="zh-CN" altLang="en-US" sz="18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255270" y="3065780"/>
          <a:ext cx="7044055" cy="1622425"/>
        </p:xfrm>
        <a:graphic>
          <a:graphicData uri="http://schemas.openxmlformats.org/drawingml/2006/table">
            <a:tbl>
              <a:tblPr firstRow="1" bandRow="1">
                <a:tableStyleId>{5C22544A-7EE6-4342-B048-85BDC9FD1C3A}</a:tableStyleId>
              </a:tblPr>
              <a:tblGrid>
                <a:gridCol w="582930"/>
                <a:gridCol w="582930"/>
                <a:gridCol w="582930"/>
                <a:gridCol w="710565"/>
                <a:gridCol w="711200"/>
                <a:gridCol w="681990"/>
                <a:gridCol w="662305"/>
                <a:gridCol w="728345"/>
                <a:gridCol w="601345"/>
                <a:gridCol w="591185"/>
                <a:gridCol w="608330"/>
              </a:tblGrid>
              <a:tr h="502920">
                <a:tc>
                  <a:txBody>
                    <a:bodyPr/>
                    <a:p>
                      <a:pPr>
                        <a:buNone/>
                      </a:pPr>
                      <a:r>
                        <a:rPr lang="zh-CN" altLang="en-US">
                          <a:solidFill>
                            <a:schemeClr val="tx1"/>
                          </a:solidFill>
                        </a:rPr>
                        <a:t>年龄</a:t>
                      </a:r>
                      <a:endParaRPr lang="zh-CN" altLang="en-US">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2-12</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2-12</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12-25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12-25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25-45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25-45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45-65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45-65</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65-80</a:t>
                      </a:r>
                      <a:endParaRPr lang="en-US" altLang="zh-CN">
                        <a:solidFill>
                          <a:schemeClr val="tx1"/>
                        </a:solidFill>
                      </a:endParaRPr>
                    </a:p>
                  </a:txBody>
                  <a:tcPr>
                    <a:solidFill>
                      <a:schemeClr val="tx2">
                        <a:lumMod val="20000"/>
                        <a:lumOff val="80000"/>
                      </a:schemeClr>
                    </a:solidFill>
                  </a:tcPr>
                </a:tc>
                <a:tc>
                  <a:txBody>
                    <a:bodyPr/>
                    <a:p>
                      <a:pPr>
                        <a:buNone/>
                      </a:pPr>
                      <a:r>
                        <a:rPr lang="en-US" altLang="zh-CN">
                          <a:solidFill>
                            <a:schemeClr val="tx1"/>
                          </a:solidFill>
                        </a:rPr>
                        <a:t>65-80</a:t>
                      </a:r>
                      <a:endParaRPr lang="en-US" altLang="zh-CN">
                        <a:solidFill>
                          <a:schemeClr val="tx1"/>
                        </a:solidFill>
                      </a:endParaRPr>
                    </a:p>
                  </a:txBody>
                  <a:tcPr>
                    <a:solidFill>
                      <a:schemeClr val="tx2">
                        <a:lumMod val="20000"/>
                        <a:lumOff val="80000"/>
                      </a:schemeClr>
                    </a:solidFill>
                  </a:tcPr>
                </a:tc>
              </a:tr>
              <a:tr h="373380">
                <a:tc>
                  <a:txBody>
                    <a:bodyPr/>
                    <a:p>
                      <a:pPr>
                        <a:buNone/>
                      </a:pPr>
                      <a:r>
                        <a:rPr lang="zh-CN" altLang="en-US">
                          <a:solidFill>
                            <a:schemeClr val="tx1"/>
                          </a:solidFill>
                        </a:rPr>
                        <a:t>就医</a:t>
                      </a:r>
                      <a:r>
                        <a:rPr lang="zh-CN" altLang="en-US">
                          <a:solidFill>
                            <a:schemeClr val="tx1"/>
                          </a:solidFill>
                        </a:rPr>
                        <a:t>次数</a:t>
                      </a:r>
                      <a:endParaRPr lang="zh-CN" altLang="en-US">
                        <a:solidFill>
                          <a:schemeClr val="tx1"/>
                        </a:solidFill>
                      </a:endParaRPr>
                    </a:p>
                  </a:txBody>
                  <a:tcPr/>
                </a:tc>
                <a:tc>
                  <a:txBody>
                    <a:bodyPr/>
                    <a:p>
                      <a:pPr>
                        <a:buNone/>
                      </a:pPr>
                      <a:r>
                        <a:rPr lang="en-US" altLang="zh-CN">
                          <a:solidFill>
                            <a:schemeClr val="tx1"/>
                          </a:solidFill>
                        </a:rPr>
                        <a:t>0-4</a:t>
                      </a:r>
                      <a:endParaRPr lang="en-US" altLang="zh-CN">
                        <a:solidFill>
                          <a:schemeClr val="tx1"/>
                        </a:solidFill>
                      </a:endParaRPr>
                    </a:p>
                  </a:txBody>
                  <a:tcPr/>
                </a:tc>
                <a:tc>
                  <a:txBody>
                    <a:bodyPr/>
                    <a:p>
                      <a:pPr>
                        <a:buNone/>
                      </a:pPr>
                      <a:r>
                        <a:rPr lang="en-US" altLang="zh-CN">
                          <a:solidFill>
                            <a:schemeClr val="tx1"/>
                          </a:solidFill>
                        </a:rPr>
                        <a:t>5-8</a:t>
                      </a:r>
                      <a:endParaRPr lang="en-US" altLang="zh-CN">
                        <a:solidFill>
                          <a:schemeClr val="tx1"/>
                        </a:solidFill>
                      </a:endParaRPr>
                    </a:p>
                  </a:txBody>
                  <a:tcPr/>
                </a:tc>
                <a:tc>
                  <a:txBody>
                    <a:bodyPr/>
                    <a:p>
                      <a:pPr>
                        <a:buNone/>
                      </a:pPr>
                      <a:r>
                        <a:rPr lang="en-US" altLang="zh-CN">
                          <a:solidFill>
                            <a:schemeClr val="tx1"/>
                          </a:solidFill>
                        </a:rPr>
                        <a:t>0-2</a:t>
                      </a:r>
                      <a:endParaRPr lang="en-US" altLang="zh-CN">
                        <a:solidFill>
                          <a:schemeClr val="tx1"/>
                        </a:solidFill>
                      </a:endParaRPr>
                    </a:p>
                  </a:txBody>
                  <a:tcPr/>
                </a:tc>
                <a:tc>
                  <a:txBody>
                    <a:bodyPr/>
                    <a:p>
                      <a:pPr>
                        <a:buNone/>
                      </a:pPr>
                      <a:r>
                        <a:rPr lang="en-US" altLang="zh-CN">
                          <a:solidFill>
                            <a:schemeClr val="tx1"/>
                          </a:solidFill>
                        </a:rPr>
                        <a:t>3-8</a:t>
                      </a:r>
                      <a:endParaRPr lang="en-US" altLang="zh-CN">
                        <a:solidFill>
                          <a:schemeClr val="tx1"/>
                        </a:solidFill>
                      </a:endParaRPr>
                    </a:p>
                  </a:txBody>
                  <a:tcPr/>
                </a:tc>
                <a:tc>
                  <a:txBody>
                    <a:bodyPr/>
                    <a:p>
                      <a:pPr>
                        <a:buNone/>
                      </a:pPr>
                      <a:r>
                        <a:rPr lang="en-US" altLang="zh-CN">
                          <a:solidFill>
                            <a:schemeClr val="tx1"/>
                          </a:solidFill>
                        </a:rPr>
                        <a:t>0-4</a:t>
                      </a:r>
                      <a:endParaRPr lang="en-US" altLang="zh-CN">
                        <a:solidFill>
                          <a:schemeClr val="tx1"/>
                        </a:solidFill>
                      </a:endParaRPr>
                    </a:p>
                  </a:txBody>
                  <a:tcPr/>
                </a:tc>
                <a:tc>
                  <a:txBody>
                    <a:bodyPr/>
                    <a:p>
                      <a:pPr>
                        <a:buNone/>
                      </a:pPr>
                      <a:r>
                        <a:rPr lang="en-US" altLang="zh-CN">
                          <a:solidFill>
                            <a:schemeClr val="tx1"/>
                          </a:solidFill>
                        </a:rPr>
                        <a:t>5-8</a:t>
                      </a:r>
                      <a:endParaRPr lang="en-US" altLang="zh-CN">
                        <a:solidFill>
                          <a:schemeClr val="tx1"/>
                        </a:solidFill>
                      </a:endParaRPr>
                    </a:p>
                  </a:txBody>
                  <a:tcPr/>
                </a:tc>
                <a:tc>
                  <a:txBody>
                    <a:bodyPr/>
                    <a:p>
                      <a:pPr>
                        <a:buNone/>
                      </a:pPr>
                      <a:r>
                        <a:rPr lang="en-US" altLang="zh-CN">
                          <a:solidFill>
                            <a:schemeClr val="tx1"/>
                          </a:solidFill>
                        </a:rPr>
                        <a:t>0-4</a:t>
                      </a:r>
                      <a:endParaRPr lang="en-US" altLang="zh-CN">
                        <a:solidFill>
                          <a:schemeClr val="tx1"/>
                        </a:solidFill>
                      </a:endParaRPr>
                    </a:p>
                  </a:txBody>
                  <a:tcPr/>
                </a:tc>
                <a:tc>
                  <a:txBody>
                    <a:bodyPr/>
                    <a:p>
                      <a:pPr>
                        <a:buNone/>
                      </a:pPr>
                      <a:r>
                        <a:rPr lang="en-US" altLang="zh-CN">
                          <a:solidFill>
                            <a:schemeClr val="tx1"/>
                          </a:solidFill>
                        </a:rPr>
                        <a:t>5-8</a:t>
                      </a:r>
                      <a:endParaRPr lang="en-US" altLang="zh-CN">
                        <a:solidFill>
                          <a:schemeClr val="tx1"/>
                        </a:solidFill>
                      </a:endParaRPr>
                    </a:p>
                  </a:txBody>
                  <a:tcPr/>
                </a:tc>
                <a:tc>
                  <a:txBody>
                    <a:bodyPr/>
                    <a:p>
                      <a:pPr>
                        <a:buNone/>
                      </a:pPr>
                      <a:r>
                        <a:rPr lang="en-US" altLang="zh-CN">
                          <a:solidFill>
                            <a:schemeClr val="tx1"/>
                          </a:solidFill>
                        </a:rPr>
                        <a:t>0-6</a:t>
                      </a:r>
                      <a:endParaRPr lang="en-US" altLang="zh-CN">
                        <a:solidFill>
                          <a:schemeClr val="tx1"/>
                        </a:solidFill>
                      </a:endParaRPr>
                    </a:p>
                  </a:txBody>
                  <a:tcPr/>
                </a:tc>
                <a:tc>
                  <a:txBody>
                    <a:bodyPr/>
                    <a:p>
                      <a:pPr>
                        <a:buNone/>
                      </a:pPr>
                      <a:r>
                        <a:rPr lang="en-US" altLang="zh-CN">
                          <a:solidFill>
                            <a:schemeClr val="tx1"/>
                          </a:solidFill>
                        </a:rPr>
                        <a:t>7-8</a:t>
                      </a:r>
                      <a:endParaRPr lang="en-US" altLang="zh-CN">
                        <a:solidFill>
                          <a:schemeClr val="tx1"/>
                        </a:solidFill>
                      </a:endParaRPr>
                    </a:p>
                  </a:txBody>
                  <a:tcPr/>
                </a:tc>
              </a:tr>
              <a:tr h="372745">
                <a:tc>
                  <a:txBody>
                    <a:bodyPr/>
                    <a:p>
                      <a:pPr>
                        <a:buNone/>
                      </a:pPr>
                      <a:r>
                        <a:rPr lang="zh-CN" altLang="en-US">
                          <a:solidFill>
                            <a:schemeClr val="tx1"/>
                          </a:solidFill>
                        </a:rPr>
                        <a:t>年龄</a:t>
                      </a:r>
                      <a:r>
                        <a:rPr lang="zh-CN" altLang="en-US">
                          <a:solidFill>
                            <a:schemeClr val="tx1"/>
                          </a:solidFill>
                        </a:rPr>
                        <a:t>因子</a:t>
                      </a:r>
                      <a:endParaRPr lang="zh-CN" altLang="en-US">
                        <a:solidFill>
                          <a:schemeClr val="tx1"/>
                        </a:solidFill>
                      </a:endParaRPr>
                    </a:p>
                  </a:txBody>
                  <a:tcPr/>
                </a:tc>
                <a:tc>
                  <a:txBody>
                    <a:bodyPr/>
                    <a:p>
                      <a:pPr>
                        <a:buNone/>
                      </a:pPr>
                      <a:r>
                        <a:rPr lang="en-US" altLang="zh-CN">
                          <a:solidFill>
                            <a:schemeClr val="tx1"/>
                          </a:solidFill>
                        </a:rPr>
                        <a:t>1.5</a:t>
                      </a:r>
                      <a:endParaRPr lang="en-US" altLang="zh-CN">
                        <a:solidFill>
                          <a:schemeClr val="tx1"/>
                        </a:solidFill>
                      </a:endParaRPr>
                    </a:p>
                  </a:txBody>
                  <a:tcPr/>
                </a:tc>
                <a:tc>
                  <a:txBody>
                    <a:bodyPr/>
                    <a:p>
                      <a:pPr>
                        <a:buNone/>
                      </a:pPr>
                      <a:r>
                        <a:rPr lang="en-US" altLang="zh-CN">
                          <a:solidFill>
                            <a:schemeClr val="tx1"/>
                          </a:solidFill>
                        </a:rPr>
                        <a:t>1.5</a:t>
                      </a:r>
                      <a:endParaRPr lang="en-US" altLang="zh-CN">
                        <a:solidFill>
                          <a:schemeClr val="tx1"/>
                        </a:solidFill>
                      </a:endParaRPr>
                    </a:p>
                  </a:txBody>
                  <a:tcPr/>
                </a:tc>
                <a:tc>
                  <a:txBody>
                    <a:bodyPr/>
                    <a:p>
                      <a:pPr>
                        <a:buNone/>
                      </a:pPr>
                      <a:r>
                        <a:rPr lang="en-US" altLang="zh-CN">
                          <a:solidFill>
                            <a:schemeClr val="tx1"/>
                          </a:solidFill>
                        </a:rPr>
                        <a:t>0.8</a:t>
                      </a:r>
                      <a:endParaRPr lang="en-US" altLang="zh-CN">
                        <a:solidFill>
                          <a:schemeClr val="tx1"/>
                        </a:solidFill>
                      </a:endParaRPr>
                    </a:p>
                  </a:txBody>
                  <a:tcPr/>
                </a:tc>
                <a:tc>
                  <a:txBody>
                    <a:bodyPr/>
                    <a:p>
                      <a:pPr>
                        <a:buNone/>
                      </a:pPr>
                      <a:r>
                        <a:rPr lang="en-US" altLang="zh-CN">
                          <a:solidFill>
                            <a:schemeClr val="tx1"/>
                          </a:solidFill>
                        </a:rPr>
                        <a:t>0.8</a:t>
                      </a:r>
                      <a:endParaRPr lang="en-US" altLang="zh-CN">
                        <a:solidFill>
                          <a:schemeClr val="tx1"/>
                        </a:solidFill>
                      </a:endParaRPr>
                    </a:p>
                  </a:txBody>
                  <a:tcPr/>
                </a:tc>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1</a:t>
                      </a:r>
                      <a:endParaRPr lang="en-US" altLang="zh-CN">
                        <a:solidFill>
                          <a:schemeClr val="tx1"/>
                        </a:solidFill>
                      </a:endParaRPr>
                    </a:p>
                  </a:txBody>
                  <a:tcPr/>
                </a:tc>
                <a:tc>
                  <a:txBody>
                    <a:bodyPr/>
                    <a:p>
                      <a:pPr>
                        <a:buNone/>
                      </a:pPr>
                      <a:r>
                        <a:rPr lang="en-US" altLang="zh-CN">
                          <a:solidFill>
                            <a:schemeClr val="tx1"/>
                          </a:solidFill>
                        </a:rPr>
                        <a:t>1.2</a:t>
                      </a:r>
                      <a:endParaRPr lang="en-US" altLang="zh-CN">
                        <a:solidFill>
                          <a:schemeClr val="tx1"/>
                        </a:solidFill>
                      </a:endParaRPr>
                    </a:p>
                  </a:txBody>
                  <a:tcPr/>
                </a:tc>
                <a:tc>
                  <a:txBody>
                    <a:bodyPr/>
                    <a:p>
                      <a:pPr>
                        <a:buNone/>
                      </a:pPr>
                      <a:r>
                        <a:rPr lang="en-US" altLang="zh-CN">
                          <a:solidFill>
                            <a:schemeClr val="tx1"/>
                          </a:solidFill>
                        </a:rPr>
                        <a:t>1.2</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c>
                  <a:txBody>
                    <a:bodyPr/>
                    <a:p>
                      <a:pPr>
                        <a:buNone/>
                      </a:pPr>
                      <a:r>
                        <a:rPr lang="en-US" altLang="zh-CN">
                          <a:solidFill>
                            <a:schemeClr val="tx1"/>
                          </a:solidFill>
                        </a:rPr>
                        <a:t>2</a:t>
                      </a:r>
                      <a:endParaRPr lang="en-US" altLang="zh-CN">
                        <a:solidFill>
                          <a:schemeClr val="tx1"/>
                        </a:solidFill>
                      </a:endParaRPr>
                    </a:p>
                  </a:txBody>
                  <a:tcPr/>
                </a:tc>
              </a:tr>
              <a:tr h="373380">
                <a:tc>
                  <a:txBody>
                    <a:bodyPr/>
                    <a:p>
                      <a:pPr>
                        <a:buNone/>
                      </a:pPr>
                      <a:r>
                        <a:rPr lang="zh-CN" altLang="en-US">
                          <a:solidFill>
                            <a:schemeClr val="tx1"/>
                          </a:solidFill>
                        </a:rPr>
                        <a:t>优惠</a:t>
                      </a:r>
                      <a:endParaRPr lang="zh-CN" altLang="en-US">
                        <a:solidFill>
                          <a:schemeClr val="tx1"/>
                        </a:solidFill>
                      </a:endParaRPr>
                    </a:p>
                  </a:txBody>
                  <a:tcPr/>
                </a:tc>
                <a:tc>
                  <a:txBody>
                    <a:bodyPr/>
                    <a:p>
                      <a:pPr>
                        <a:buNone/>
                      </a:pPr>
                      <a:r>
                        <a:rPr lang="en-US" altLang="zh-CN">
                          <a:solidFill>
                            <a:schemeClr val="tx1"/>
                          </a:solidFill>
                        </a:rPr>
                        <a:t>100</a:t>
                      </a:r>
                      <a:endParaRPr lang="en-US" altLang="zh-CN">
                        <a:solidFill>
                          <a:schemeClr val="tx1"/>
                        </a:solidFill>
                      </a:endParaRPr>
                    </a:p>
                  </a:txBody>
                  <a:tcPr/>
                </a:tc>
                <a:tc>
                  <a:txBody>
                    <a:bodyPr/>
                    <a:p>
                      <a:pPr>
                        <a:buNone/>
                      </a:pPr>
                      <a:r>
                        <a:rPr lang="en-US" altLang="zh-CN">
                          <a:solidFill>
                            <a:schemeClr val="tx1"/>
                          </a:solidFill>
                        </a:rPr>
                        <a:t>0</a:t>
                      </a:r>
                      <a:endParaRPr lang="en-US" altLang="zh-CN">
                        <a:solidFill>
                          <a:schemeClr val="tx1"/>
                        </a:solidFill>
                      </a:endParaRPr>
                    </a:p>
                  </a:txBody>
                  <a:tcPr/>
                </a:tc>
                <a:tc>
                  <a:txBody>
                    <a:bodyPr/>
                    <a:p>
                      <a:pPr>
                        <a:buNone/>
                      </a:pPr>
                      <a:r>
                        <a:rPr lang="en-US" altLang="zh-CN">
                          <a:solidFill>
                            <a:schemeClr val="tx1"/>
                          </a:solidFill>
                        </a:rPr>
                        <a:t>150</a:t>
                      </a:r>
                      <a:endParaRPr lang="en-US" altLang="zh-CN">
                        <a:solidFill>
                          <a:schemeClr val="tx1"/>
                        </a:solidFill>
                      </a:endParaRPr>
                    </a:p>
                  </a:txBody>
                  <a:tcPr/>
                </a:tc>
                <a:tc>
                  <a:txBody>
                    <a:bodyPr/>
                    <a:p>
                      <a:pPr>
                        <a:buNone/>
                      </a:pPr>
                      <a:r>
                        <a:rPr lang="en-US" altLang="zh-CN">
                          <a:solidFill>
                            <a:schemeClr val="tx1"/>
                          </a:solidFill>
                        </a:rPr>
                        <a:t>0</a:t>
                      </a:r>
                      <a:endParaRPr lang="en-US" altLang="zh-CN">
                        <a:solidFill>
                          <a:schemeClr val="tx1"/>
                        </a:solidFill>
                      </a:endParaRPr>
                    </a:p>
                  </a:txBody>
                  <a:tcPr/>
                </a:tc>
                <a:tc>
                  <a:txBody>
                    <a:bodyPr/>
                    <a:p>
                      <a:pPr>
                        <a:buNone/>
                      </a:pPr>
                      <a:r>
                        <a:rPr lang="en-US" altLang="zh-CN">
                          <a:solidFill>
                            <a:schemeClr val="tx1"/>
                          </a:solidFill>
                        </a:rPr>
                        <a:t>200</a:t>
                      </a:r>
                      <a:endParaRPr lang="en-US" altLang="zh-CN">
                        <a:solidFill>
                          <a:schemeClr val="tx1"/>
                        </a:solidFill>
                      </a:endParaRPr>
                    </a:p>
                  </a:txBody>
                  <a:tcPr/>
                </a:tc>
                <a:tc>
                  <a:txBody>
                    <a:bodyPr/>
                    <a:p>
                      <a:pPr>
                        <a:buNone/>
                      </a:pPr>
                      <a:r>
                        <a:rPr lang="en-US" altLang="zh-CN">
                          <a:solidFill>
                            <a:schemeClr val="tx1"/>
                          </a:solidFill>
                        </a:rPr>
                        <a:t>0</a:t>
                      </a:r>
                      <a:endParaRPr lang="en-US" altLang="zh-CN">
                        <a:solidFill>
                          <a:schemeClr val="tx1"/>
                        </a:solidFill>
                      </a:endParaRPr>
                    </a:p>
                  </a:txBody>
                  <a:tcPr/>
                </a:tc>
                <a:tc>
                  <a:txBody>
                    <a:bodyPr/>
                    <a:p>
                      <a:pPr>
                        <a:buNone/>
                      </a:pPr>
                      <a:r>
                        <a:rPr lang="en-US" altLang="zh-CN">
                          <a:solidFill>
                            <a:schemeClr val="tx1"/>
                          </a:solidFill>
                        </a:rPr>
                        <a:t>150</a:t>
                      </a:r>
                      <a:endParaRPr lang="en-US" altLang="zh-CN">
                        <a:solidFill>
                          <a:schemeClr val="tx1"/>
                        </a:solidFill>
                      </a:endParaRPr>
                    </a:p>
                  </a:txBody>
                  <a:tcPr/>
                </a:tc>
                <a:tc>
                  <a:txBody>
                    <a:bodyPr/>
                    <a:p>
                      <a:pPr>
                        <a:buNone/>
                      </a:pPr>
                      <a:r>
                        <a:rPr lang="en-US" altLang="zh-CN">
                          <a:solidFill>
                            <a:schemeClr val="tx1"/>
                          </a:solidFill>
                        </a:rPr>
                        <a:t>0</a:t>
                      </a:r>
                      <a:endParaRPr lang="en-US" altLang="zh-CN">
                        <a:solidFill>
                          <a:schemeClr val="tx1"/>
                        </a:solidFill>
                      </a:endParaRPr>
                    </a:p>
                  </a:txBody>
                  <a:tcPr/>
                </a:tc>
                <a:tc>
                  <a:txBody>
                    <a:bodyPr/>
                    <a:p>
                      <a:pPr>
                        <a:buNone/>
                      </a:pPr>
                      <a:r>
                        <a:rPr lang="en-US" altLang="zh-CN">
                          <a:solidFill>
                            <a:schemeClr val="tx1"/>
                          </a:solidFill>
                        </a:rPr>
                        <a:t>100</a:t>
                      </a:r>
                      <a:endParaRPr lang="en-US" altLang="zh-CN">
                        <a:solidFill>
                          <a:schemeClr val="tx1"/>
                        </a:solidFill>
                      </a:endParaRPr>
                    </a:p>
                  </a:txBody>
                  <a:tcPr/>
                </a:tc>
                <a:tc>
                  <a:txBody>
                    <a:bodyPr/>
                    <a:p>
                      <a:pPr>
                        <a:buNone/>
                      </a:pPr>
                      <a:r>
                        <a:rPr lang="en-US" altLang="zh-CN">
                          <a:solidFill>
                            <a:schemeClr val="tx1"/>
                          </a:solidFill>
                        </a:rPr>
                        <a:t>0</a:t>
                      </a:r>
                      <a:endParaRPr lang="en-US" altLang="zh-CN">
                        <a:solidFill>
                          <a:schemeClr val="tx1"/>
                        </a:solidFill>
                      </a:endParaRPr>
                    </a:p>
                  </a:txBody>
                  <a:tcPr/>
                </a:tc>
              </a:tr>
            </a:tbl>
          </a:graphicData>
        </a:graphic>
      </p:graphicFrame>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例子：注册</a:t>
            </a:r>
            <a:r>
              <a:rPr kumimoji="1" lang="zh-CN" altLang="en-US" sz="2400" dirty="0" err="1">
                <a:sym typeface="+mn-ea"/>
              </a:rPr>
              <a:t>程序</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51865"/>
            <a:ext cx="7943215" cy="375158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注册程序包含</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个输入</a:t>
            </a:r>
            <a:r>
              <a:rPr lang="zh-CN" altLang="en-US" sz="2000" dirty="0">
                <a:latin typeface="微软雅黑" panose="020B0503020204020204" pitchFamily="34" charset="-122"/>
                <a:ea typeface="微软雅黑" panose="020B0503020204020204" pitchFamily="34" charset="-122"/>
              </a:rPr>
              <a:t>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用户名，密码，确认密码，</a:t>
            </a:r>
            <a:r>
              <a:rPr lang="zh-CN" altLang="en-US" sz="2000" dirty="0">
                <a:latin typeface="微软雅黑" panose="020B0503020204020204" pitchFamily="34" charset="-122"/>
                <a:ea typeface="微软雅黑" panose="020B0503020204020204" pitchFamily="34" charset="-122"/>
              </a:rPr>
              <a:t>验证码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确认密码应该和密码</a:t>
            </a:r>
            <a:r>
              <a:rPr lang="zh-CN" altLang="en-US" sz="2000" dirty="0">
                <a:latin typeface="微软雅黑" panose="020B0503020204020204" pitchFamily="34" charset="-122"/>
                <a:ea typeface="微软雅黑" panose="020B0503020204020204" pitchFamily="34" charset="-122"/>
              </a:rPr>
              <a:t>相同</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对用户名和密码有着额外</a:t>
            </a:r>
            <a:r>
              <a:rPr lang="zh-CN" altLang="en-US" sz="2000" dirty="0">
                <a:latin typeface="微软雅黑" panose="020B0503020204020204" pitchFamily="34" charset="-122"/>
                <a:ea typeface="微软雅黑" panose="020B0503020204020204" pitchFamily="34" charset="-122"/>
              </a:rPr>
              <a:t>要求</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6009640" y="1013460"/>
            <a:ext cx="2908935" cy="3355975"/>
          </a:xfrm>
          <a:prstGeom prst="rect">
            <a:avLst/>
          </a:prstGeom>
        </p:spPr>
      </p:pic>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等价类</a:t>
            </a:r>
            <a:r>
              <a:rPr kumimoji="1" lang="zh-CN" altLang="en-US" sz="2400" dirty="0" err="1">
                <a:sym typeface="+mn-ea"/>
              </a:rPr>
              <a:t>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347980" y="2361565"/>
          <a:ext cx="3900170" cy="2542540"/>
        </p:xfrm>
        <a:graphic>
          <a:graphicData uri="http://schemas.openxmlformats.org/drawingml/2006/table">
            <a:tbl>
              <a:tblPr firstRow="1" bandRow="1">
                <a:tableStyleId>{5C22544A-7EE6-4342-B048-85BDC9FD1C3A}</a:tableStyleId>
              </a:tblPr>
              <a:tblGrid>
                <a:gridCol w="563245"/>
                <a:gridCol w="3336925"/>
              </a:tblGrid>
              <a:tr h="297180">
                <a:tc>
                  <a:txBody>
                    <a:bodyPr/>
                    <a:p>
                      <a:pPr>
                        <a:buNone/>
                      </a:pPr>
                      <a:r>
                        <a:rPr lang="zh-CN" altLang="en-US"/>
                        <a:t>编号</a:t>
                      </a:r>
                      <a:endParaRPr lang="zh-CN" altLang="en-US"/>
                    </a:p>
                  </a:txBody>
                  <a:tcPr/>
                </a:tc>
                <a:tc>
                  <a:txBody>
                    <a:bodyPr/>
                    <a:p>
                      <a:pPr>
                        <a:buNone/>
                      </a:pPr>
                      <a:r>
                        <a:rPr lang="zh-CN" altLang="en-US"/>
                        <a:t>条件</a:t>
                      </a:r>
                      <a:endParaRPr lang="zh-CN" altLang="en-US"/>
                    </a:p>
                  </a:txBody>
                  <a:tcPr/>
                </a:tc>
              </a:tr>
              <a:tr h="374015">
                <a:tc>
                  <a:txBody>
                    <a:bodyPr/>
                    <a:p>
                      <a:pPr>
                        <a:buNone/>
                      </a:pPr>
                      <a:r>
                        <a:rPr lang="en-US" altLang="zh-CN"/>
                        <a:t>C1</a:t>
                      </a:r>
                      <a:endParaRPr lang="en-US" altLang="zh-CN"/>
                    </a:p>
                  </a:txBody>
                  <a:tcPr/>
                </a:tc>
                <a:tc>
                  <a:txBody>
                    <a:bodyPr/>
                    <a:p>
                      <a:pPr>
                        <a:buNone/>
                      </a:pPr>
                      <a:r>
                        <a:rPr lang="zh-CN" altLang="en-US"/>
                        <a:t>用户名长度是否大于等于</a:t>
                      </a:r>
                      <a:r>
                        <a:rPr lang="en-US" altLang="zh-CN"/>
                        <a:t>4</a:t>
                      </a:r>
                      <a:r>
                        <a:rPr lang="zh-CN" altLang="en-US"/>
                        <a:t>且小于等于</a:t>
                      </a:r>
                      <a:r>
                        <a:rPr lang="en-US" altLang="zh-CN"/>
                        <a:t>18</a:t>
                      </a:r>
                      <a:endParaRPr lang="en-US" altLang="zh-CN"/>
                    </a:p>
                  </a:txBody>
                  <a:tcPr/>
                </a:tc>
              </a:tr>
              <a:tr h="374015">
                <a:tc>
                  <a:txBody>
                    <a:bodyPr/>
                    <a:p>
                      <a:pPr>
                        <a:buNone/>
                      </a:pPr>
                      <a:r>
                        <a:rPr lang="en-US" altLang="zh-CN"/>
                        <a:t>C2</a:t>
                      </a:r>
                      <a:endParaRPr lang="en-US" altLang="zh-CN"/>
                    </a:p>
                  </a:txBody>
                  <a:tcPr/>
                </a:tc>
                <a:tc>
                  <a:txBody>
                    <a:bodyPr/>
                    <a:p>
                      <a:pPr>
                        <a:buNone/>
                      </a:pPr>
                      <a:r>
                        <a:rPr lang="zh-CN" altLang="en-US"/>
                        <a:t>用户名是否以字母</a:t>
                      </a:r>
                      <a:r>
                        <a:rPr lang="zh-CN" altLang="en-US"/>
                        <a:t>开头</a:t>
                      </a:r>
                      <a:endParaRPr lang="zh-CN" altLang="en-US"/>
                    </a:p>
                  </a:txBody>
                  <a:tcPr/>
                </a:tc>
              </a:tr>
              <a:tr h="374650">
                <a:tc>
                  <a:txBody>
                    <a:bodyPr/>
                    <a:p>
                      <a:pPr>
                        <a:buNone/>
                      </a:pPr>
                      <a:r>
                        <a:rPr lang="en-US" altLang="zh-CN"/>
                        <a:t>C3</a:t>
                      </a:r>
                      <a:endParaRPr lang="en-US" altLang="zh-CN"/>
                    </a:p>
                  </a:txBody>
                  <a:tcPr/>
                </a:tc>
                <a:tc>
                  <a:txBody>
                    <a:bodyPr/>
                    <a:p>
                      <a:pPr>
                        <a:buNone/>
                      </a:pPr>
                      <a:r>
                        <a:rPr lang="zh-CN" altLang="en-US"/>
                        <a:t>用户明是否只包含字母、数字和</a:t>
                      </a:r>
                      <a:r>
                        <a:rPr lang="zh-CN" altLang="en-US"/>
                        <a:t>下划线</a:t>
                      </a:r>
                      <a:endParaRPr lang="zh-CN" altLang="en-US"/>
                    </a:p>
                  </a:txBody>
                  <a:tcPr/>
                </a:tc>
              </a:tr>
              <a:tr h="374015">
                <a:tc>
                  <a:txBody>
                    <a:bodyPr/>
                    <a:p>
                      <a:pPr>
                        <a:buNone/>
                      </a:pPr>
                      <a:r>
                        <a:rPr lang="en-US" altLang="zh-CN"/>
                        <a:t>C4</a:t>
                      </a:r>
                      <a:endParaRPr lang="en-US" altLang="zh-CN"/>
                    </a:p>
                  </a:txBody>
                  <a:tcPr/>
                </a:tc>
                <a:tc>
                  <a:txBody>
                    <a:bodyPr/>
                    <a:p>
                      <a:pPr>
                        <a:buNone/>
                      </a:pPr>
                      <a:r>
                        <a:rPr lang="zh-CN" altLang="en-US"/>
                        <a:t>密码长度</a:t>
                      </a:r>
                      <a:r>
                        <a:rPr lang="zh-CN" altLang="en-US" sz="1350">
                          <a:sym typeface="+mn-ea"/>
                        </a:rPr>
                        <a:t>是否大于等于</a:t>
                      </a:r>
                      <a:r>
                        <a:rPr lang="en-US" altLang="zh-CN" sz="1350">
                          <a:sym typeface="+mn-ea"/>
                        </a:rPr>
                        <a:t>6</a:t>
                      </a:r>
                      <a:r>
                        <a:rPr lang="zh-CN" altLang="en-US" sz="1350">
                          <a:sym typeface="+mn-ea"/>
                        </a:rPr>
                        <a:t>且小于等于</a:t>
                      </a:r>
                      <a:r>
                        <a:rPr lang="en-US" altLang="zh-CN" sz="1350">
                          <a:sym typeface="+mn-ea"/>
                        </a:rPr>
                        <a:t>16</a:t>
                      </a:r>
                      <a:endParaRPr lang="zh-CN" altLang="en-US"/>
                    </a:p>
                  </a:txBody>
                  <a:tcPr/>
                </a:tc>
              </a:tr>
              <a:tr h="374650">
                <a:tc>
                  <a:txBody>
                    <a:bodyPr/>
                    <a:p>
                      <a:pPr>
                        <a:buNone/>
                      </a:pPr>
                      <a:r>
                        <a:rPr lang="en-US" altLang="zh-CN"/>
                        <a:t>C5</a:t>
                      </a:r>
                      <a:endParaRPr lang="en-US" altLang="zh-CN"/>
                    </a:p>
                  </a:txBody>
                  <a:tcPr/>
                </a:tc>
                <a:tc>
                  <a:txBody>
                    <a:bodyPr/>
                    <a:p>
                      <a:pPr>
                        <a:buNone/>
                      </a:pPr>
                      <a:r>
                        <a:rPr lang="zh-CN" altLang="en-US"/>
                        <a:t>确认密码是否与密码</a:t>
                      </a:r>
                      <a:r>
                        <a:rPr lang="zh-CN" altLang="en-US"/>
                        <a:t>相同</a:t>
                      </a:r>
                      <a:endParaRPr lang="zh-CN" altLang="en-US"/>
                    </a:p>
                  </a:txBody>
                  <a:tcPr/>
                </a:tc>
              </a:tr>
              <a:tr h="374015">
                <a:tc>
                  <a:txBody>
                    <a:bodyPr/>
                    <a:p>
                      <a:pPr>
                        <a:buNone/>
                      </a:pPr>
                      <a:r>
                        <a:rPr lang="en-US" altLang="zh-CN"/>
                        <a:t>C6</a:t>
                      </a:r>
                      <a:endParaRPr lang="en-US" altLang="zh-CN"/>
                    </a:p>
                  </a:txBody>
                  <a:tcPr/>
                </a:tc>
                <a:tc>
                  <a:txBody>
                    <a:bodyPr/>
                    <a:p>
                      <a:pPr>
                        <a:buNone/>
                      </a:pPr>
                      <a:r>
                        <a:rPr lang="zh-CN" altLang="en-US"/>
                        <a:t>确认码是否正确</a:t>
                      </a:r>
                      <a:r>
                        <a:rPr lang="zh-CN" altLang="en-US"/>
                        <a:t>输入</a:t>
                      </a:r>
                      <a:endParaRPr lang="zh-CN" altLang="en-US"/>
                    </a:p>
                  </a:txBody>
                  <a:tcPr/>
                </a:tc>
              </a:tr>
            </a:tbl>
          </a:graphicData>
        </a:graphic>
      </p:graphicFrame>
      <p:graphicFrame>
        <p:nvGraphicFramePr>
          <p:cNvPr id="5" name="表格 4"/>
          <p:cNvGraphicFramePr/>
          <p:nvPr>
            <p:custDataLst>
              <p:tags r:id="rId2"/>
            </p:custDataLst>
          </p:nvPr>
        </p:nvGraphicFramePr>
        <p:xfrm>
          <a:off x="4380865" y="2405380"/>
          <a:ext cx="4665980" cy="2498725"/>
        </p:xfrm>
        <a:graphic>
          <a:graphicData uri="http://schemas.openxmlformats.org/drawingml/2006/table">
            <a:tbl>
              <a:tblPr firstRow="1" bandRow="1">
                <a:tableStyleId>{5C22544A-7EE6-4342-B048-85BDC9FD1C3A}</a:tableStyleId>
              </a:tblPr>
              <a:tblGrid>
                <a:gridCol w="558165"/>
                <a:gridCol w="2202180"/>
                <a:gridCol w="1905635"/>
              </a:tblGrid>
              <a:tr h="313690">
                <a:tc>
                  <a:txBody>
                    <a:bodyPr/>
                    <a:p>
                      <a:pPr>
                        <a:buNone/>
                      </a:pPr>
                      <a:r>
                        <a:rPr lang="zh-CN" altLang="en-US"/>
                        <a:t>条件</a:t>
                      </a:r>
                      <a:endParaRPr lang="zh-CN" altLang="en-US"/>
                    </a:p>
                  </a:txBody>
                  <a:tcPr/>
                </a:tc>
                <a:tc>
                  <a:txBody>
                    <a:bodyPr/>
                    <a:p>
                      <a:pPr>
                        <a:buNone/>
                      </a:pPr>
                      <a:r>
                        <a:rPr lang="zh-CN" altLang="en-US"/>
                        <a:t>有效</a:t>
                      </a:r>
                      <a:r>
                        <a:rPr lang="zh-CN" altLang="en-US"/>
                        <a:t>等价类</a:t>
                      </a:r>
                      <a:endParaRPr lang="zh-CN" altLang="en-US"/>
                    </a:p>
                  </a:txBody>
                  <a:tcPr/>
                </a:tc>
                <a:tc>
                  <a:txBody>
                    <a:bodyPr/>
                    <a:p>
                      <a:pPr>
                        <a:buNone/>
                      </a:pPr>
                      <a:r>
                        <a:rPr lang="zh-CN" altLang="en-US"/>
                        <a:t>无效等价</a:t>
                      </a:r>
                      <a:r>
                        <a:rPr lang="zh-CN" altLang="en-US"/>
                        <a:t>类</a:t>
                      </a:r>
                      <a:endParaRPr lang="zh-CN" altLang="en-US"/>
                    </a:p>
                  </a:txBody>
                  <a:tcPr/>
                </a:tc>
              </a:tr>
              <a:tr h="502920">
                <a:tc>
                  <a:txBody>
                    <a:bodyPr/>
                    <a:p>
                      <a:pPr>
                        <a:buNone/>
                      </a:pPr>
                      <a:r>
                        <a:rPr lang="en-US" altLang="zh-CN"/>
                        <a:t>C1</a:t>
                      </a:r>
                      <a:endParaRPr lang="en-US" altLang="zh-CN"/>
                    </a:p>
                  </a:txBody>
                  <a:tcPr/>
                </a:tc>
                <a:tc>
                  <a:txBody>
                    <a:bodyPr/>
                    <a:p>
                      <a:pPr>
                        <a:buNone/>
                      </a:pPr>
                      <a:r>
                        <a:rPr lang="zh-CN" altLang="en-US"/>
                        <a:t>长度大于等于</a:t>
                      </a:r>
                      <a:r>
                        <a:rPr lang="en-US" altLang="zh-CN"/>
                        <a:t>4</a:t>
                      </a:r>
                      <a:r>
                        <a:rPr lang="zh-CN" altLang="en-US"/>
                        <a:t>或小于等于</a:t>
                      </a:r>
                      <a:r>
                        <a:rPr lang="en-US" altLang="zh-CN"/>
                        <a:t>18</a:t>
                      </a:r>
                      <a:endParaRPr lang="en-US" altLang="zh-CN"/>
                    </a:p>
                  </a:txBody>
                  <a:tcPr/>
                </a:tc>
                <a:tc>
                  <a:txBody>
                    <a:bodyPr/>
                    <a:p>
                      <a:pPr>
                        <a:buNone/>
                      </a:pPr>
                      <a:r>
                        <a:rPr lang="zh-CN" altLang="en-US"/>
                        <a:t>长度小于</a:t>
                      </a:r>
                      <a:r>
                        <a:rPr lang="en-US" altLang="zh-CN"/>
                        <a:t>4</a:t>
                      </a:r>
                      <a:r>
                        <a:rPr lang="zh-CN" altLang="en-US"/>
                        <a:t>或大于</a:t>
                      </a:r>
                      <a:r>
                        <a:rPr lang="en-US" altLang="zh-CN"/>
                        <a:t>18</a:t>
                      </a:r>
                      <a:endParaRPr lang="en-US" altLang="zh-CN"/>
                    </a:p>
                  </a:txBody>
                  <a:tcPr/>
                </a:tc>
              </a:tr>
              <a:tr h="313690">
                <a:tc>
                  <a:txBody>
                    <a:bodyPr/>
                    <a:p>
                      <a:pPr>
                        <a:buNone/>
                      </a:pPr>
                      <a:r>
                        <a:rPr lang="en-US" altLang="zh-CN"/>
                        <a:t>C2</a:t>
                      </a:r>
                      <a:endParaRPr lang="en-US" altLang="zh-CN"/>
                    </a:p>
                  </a:txBody>
                  <a:tcPr/>
                </a:tc>
                <a:tc>
                  <a:txBody>
                    <a:bodyPr/>
                    <a:p>
                      <a:pPr>
                        <a:buNone/>
                      </a:pPr>
                      <a:r>
                        <a:rPr lang="zh-CN" altLang="en-US"/>
                        <a:t>是</a:t>
                      </a:r>
                      <a:endParaRPr lang="zh-CN" altLang="en-US"/>
                    </a:p>
                  </a:txBody>
                  <a:tcPr/>
                </a:tc>
                <a:tc>
                  <a:txBody>
                    <a:bodyPr/>
                    <a:p>
                      <a:pPr>
                        <a:buNone/>
                      </a:pPr>
                      <a:r>
                        <a:rPr lang="zh-CN" altLang="en-US"/>
                        <a:t>否</a:t>
                      </a:r>
                      <a:endParaRPr lang="zh-CN" altLang="en-US"/>
                    </a:p>
                  </a:txBody>
                  <a:tcPr/>
                </a:tc>
              </a:tr>
              <a:tr h="314325">
                <a:tc>
                  <a:txBody>
                    <a:bodyPr/>
                    <a:p>
                      <a:pPr>
                        <a:buNone/>
                      </a:pPr>
                      <a:r>
                        <a:rPr lang="en-US" altLang="zh-CN"/>
                        <a:t>C3</a:t>
                      </a:r>
                      <a:endParaRPr lang="en-US" altLang="zh-CN"/>
                    </a:p>
                  </a:txBody>
                  <a:tcPr/>
                </a:tc>
                <a:tc>
                  <a:txBody>
                    <a:bodyPr/>
                    <a:p>
                      <a:pPr>
                        <a:buNone/>
                      </a:pPr>
                      <a:r>
                        <a:rPr lang="zh-CN" altLang="en-US"/>
                        <a:t>是</a:t>
                      </a:r>
                      <a:endParaRPr lang="zh-CN" altLang="en-US"/>
                    </a:p>
                  </a:txBody>
                  <a:tcPr/>
                </a:tc>
                <a:tc>
                  <a:txBody>
                    <a:bodyPr/>
                    <a:p>
                      <a:pPr>
                        <a:buNone/>
                      </a:pPr>
                      <a:r>
                        <a:rPr lang="zh-CN" altLang="en-US"/>
                        <a:t>否</a:t>
                      </a:r>
                      <a:endParaRPr lang="zh-CN" altLang="en-US"/>
                    </a:p>
                  </a:txBody>
                  <a:tcPr/>
                </a:tc>
              </a:tr>
              <a:tr h="426720">
                <a:tc>
                  <a:txBody>
                    <a:bodyPr/>
                    <a:p>
                      <a:pPr>
                        <a:buNone/>
                      </a:pPr>
                      <a:r>
                        <a:rPr lang="en-US" altLang="zh-CN"/>
                        <a:t>C4</a:t>
                      </a:r>
                      <a:endParaRPr lang="en-US" altLang="zh-CN"/>
                    </a:p>
                  </a:txBody>
                  <a:tcPr/>
                </a:tc>
                <a:tc>
                  <a:txBody>
                    <a:bodyPr/>
                    <a:p>
                      <a:pPr>
                        <a:buNone/>
                      </a:pPr>
                      <a:r>
                        <a:rPr lang="zh-CN" altLang="en-US"/>
                        <a:t>长度大于等于</a:t>
                      </a:r>
                      <a:r>
                        <a:rPr lang="en-US" altLang="zh-CN"/>
                        <a:t>6</a:t>
                      </a:r>
                      <a:r>
                        <a:rPr lang="zh-CN" altLang="en-US"/>
                        <a:t>小于等于</a:t>
                      </a:r>
                      <a:r>
                        <a:rPr lang="en-US" altLang="zh-CN"/>
                        <a:t>16</a:t>
                      </a:r>
                      <a:endParaRPr lang="en-US" altLang="zh-CN"/>
                    </a:p>
                  </a:txBody>
                  <a:tcPr/>
                </a:tc>
                <a:tc>
                  <a:txBody>
                    <a:bodyPr/>
                    <a:p>
                      <a:pPr>
                        <a:buNone/>
                      </a:pPr>
                      <a:r>
                        <a:rPr lang="zh-CN" altLang="en-US"/>
                        <a:t>长度小于</a:t>
                      </a:r>
                      <a:r>
                        <a:rPr lang="en-US" altLang="zh-CN"/>
                        <a:t>6</a:t>
                      </a:r>
                      <a:r>
                        <a:rPr lang="zh-CN" altLang="en-US"/>
                        <a:t>或大于</a:t>
                      </a:r>
                      <a:r>
                        <a:rPr lang="en-US" altLang="zh-CN"/>
                        <a:t>16</a:t>
                      </a:r>
                      <a:endParaRPr lang="en-US" altLang="zh-CN"/>
                    </a:p>
                  </a:txBody>
                  <a:tcPr/>
                </a:tc>
              </a:tr>
              <a:tr h="313690">
                <a:tc>
                  <a:txBody>
                    <a:bodyPr/>
                    <a:p>
                      <a:pPr>
                        <a:buNone/>
                      </a:pPr>
                      <a:r>
                        <a:rPr lang="en-US" altLang="zh-CN"/>
                        <a:t>C5</a:t>
                      </a:r>
                      <a:endParaRPr lang="en-US" altLang="zh-CN"/>
                    </a:p>
                  </a:txBody>
                  <a:tcPr/>
                </a:tc>
                <a:tc>
                  <a:txBody>
                    <a:bodyPr/>
                    <a:p>
                      <a:pPr>
                        <a:buNone/>
                      </a:pPr>
                      <a:r>
                        <a:rPr lang="zh-CN" altLang="en-US"/>
                        <a:t>是</a:t>
                      </a:r>
                      <a:endParaRPr lang="zh-CN" altLang="en-US"/>
                    </a:p>
                  </a:txBody>
                  <a:tcPr/>
                </a:tc>
                <a:tc>
                  <a:txBody>
                    <a:bodyPr/>
                    <a:p>
                      <a:pPr>
                        <a:buNone/>
                      </a:pPr>
                      <a:r>
                        <a:rPr lang="zh-CN" altLang="en-US"/>
                        <a:t>否</a:t>
                      </a:r>
                      <a:endParaRPr lang="zh-CN" altLang="en-US"/>
                    </a:p>
                  </a:txBody>
                  <a:tcPr/>
                </a:tc>
              </a:tr>
              <a:tr h="313690">
                <a:tc>
                  <a:txBody>
                    <a:bodyPr/>
                    <a:p>
                      <a:pPr>
                        <a:buNone/>
                      </a:pPr>
                      <a:r>
                        <a:rPr lang="en-US" altLang="zh-CN"/>
                        <a:t>C6</a:t>
                      </a:r>
                      <a:endParaRPr lang="en-US" altLang="zh-CN"/>
                    </a:p>
                  </a:txBody>
                  <a:tcPr/>
                </a:tc>
                <a:tc>
                  <a:txBody>
                    <a:bodyPr/>
                    <a:p>
                      <a:pPr>
                        <a:buNone/>
                      </a:pPr>
                      <a:r>
                        <a:rPr lang="zh-CN" altLang="en-US"/>
                        <a:t>是</a:t>
                      </a:r>
                      <a:endParaRPr lang="zh-CN" altLang="en-US"/>
                    </a:p>
                  </a:txBody>
                  <a:tcPr/>
                </a:tc>
                <a:tc>
                  <a:txBody>
                    <a:bodyPr/>
                    <a:p>
                      <a:pPr>
                        <a:buNone/>
                      </a:pPr>
                      <a:r>
                        <a:rPr lang="zh-CN" altLang="en-US" sz="1350">
                          <a:sym typeface="+mn-ea"/>
                        </a:rPr>
                        <a:t>否</a:t>
                      </a:r>
                      <a:endParaRPr lang="zh-CN" altLang="en-US"/>
                    </a:p>
                  </a:txBody>
                  <a:tcPr/>
                </a:tc>
              </a:tr>
            </a:tbl>
          </a:graphicData>
        </a:graphic>
      </p:graphicFrame>
      <p:sp>
        <p:nvSpPr>
          <p:cNvPr id="6" name="根据分享大纲以及讲义开头列写的学习要点，依次开始深入讲解。"/>
          <p:cNvSpPr txBox="1"/>
          <p:nvPr>
            <p:custDataLst>
              <p:tags r:id="rId3"/>
            </p:custDataLst>
          </p:nvPr>
        </p:nvSpPr>
        <p:spPr>
          <a:xfrm>
            <a:off x="531495" y="910590"/>
            <a:ext cx="7943215" cy="138112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抽象出条件</a:t>
            </a:r>
            <a:r>
              <a:rPr lang="en-US" altLang="zh-CN" sz="2000" dirty="0">
                <a:latin typeface="微软雅黑" panose="020B0503020204020204" pitchFamily="34" charset="-122"/>
                <a:ea typeface="微软雅黑" panose="020B0503020204020204" pitchFamily="34" charset="-122"/>
              </a:rPr>
              <a:t>C1</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C6</a:t>
            </a:r>
            <a:r>
              <a:rPr lang="zh-CN" altLang="en-US" sz="2000" dirty="0">
                <a:latin typeface="微软雅黑" panose="020B0503020204020204" pitchFamily="34" charset="-122"/>
                <a:ea typeface="微软雅黑" panose="020B0503020204020204" pitchFamily="34" charset="-122"/>
              </a:rPr>
              <a:t>，并根据这些条件定义出</a:t>
            </a:r>
            <a:r>
              <a:rPr lang="zh-CN" altLang="en-US" sz="2000" dirty="0">
                <a:latin typeface="微软雅黑" panose="020B0503020204020204" pitchFamily="34" charset="-122"/>
                <a:ea typeface="微软雅黑" panose="020B0503020204020204" pitchFamily="34" charset="-122"/>
              </a:rPr>
              <a:t>等价类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6" name="根据分享大纲以及讲义开头列写的学习要点，依次开始深入讲解。"/>
          <p:cNvSpPr txBox="1"/>
          <p:nvPr>
            <p:custDataLst>
              <p:tags r:id="rId1"/>
            </p:custDataLst>
          </p:nvPr>
        </p:nvSpPr>
        <p:spPr>
          <a:xfrm>
            <a:off x="531495" y="714375"/>
            <a:ext cx="7943215" cy="103886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根据等价类构造出测试用例，</a:t>
            </a:r>
            <a:r>
              <a:rPr lang="zh-CN" altLang="en-US" sz="2000" dirty="0">
                <a:latin typeface="微软雅黑" panose="020B0503020204020204" pitchFamily="34" charset="-122"/>
                <a:ea typeface="微软雅黑" panose="020B0503020204020204" pitchFamily="34" charset="-122"/>
                <a:sym typeface="+mn-ea"/>
              </a:rPr>
              <a:t>使用弱一般等价类测试</a:t>
            </a:r>
            <a:endParaRPr lang="zh-CN" altLang="en-US" sz="2000" dirty="0">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2"/>
            </p:custDataLst>
          </p:nvPr>
        </p:nvGraphicFramePr>
        <p:xfrm>
          <a:off x="904875" y="1575435"/>
          <a:ext cx="5495290" cy="3383280"/>
        </p:xfrm>
        <a:graphic>
          <a:graphicData uri="http://schemas.openxmlformats.org/drawingml/2006/table">
            <a:tbl>
              <a:tblPr firstRow="1" bandRow="1">
                <a:tableStyleId>{5C22544A-7EE6-4342-B048-85BDC9FD1C3A}</a:tableStyleId>
              </a:tblPr>
              <a:tblGrid>
                <a:gridCol w="536575"/>
                <a:gridCol w="1054735"/>
                <a:gridCol w="1000125"/>
                <a:gridCol w="970280"/>
                <a:gridCol w="887730"/>
                <a:gridCol w="1045845"/>
              </a:tblGrid>
              <a:tr h="297180">
                <a:tc>
                  <a:txBody>
                    <a:bodyPr/>
                    <a:p>
                      <a:pPr>
                        <a:buNone/>
                      </a:pPr>
                      <a:r>
                        <a:rPr lang="zh-CN" altLang="en-US"/>
                        <a:t>编号</a:t>
                      </a:r>
                      <a:endParaRPr lang="zh-CN" altLang="en-US"/>
                    </a:p>
                  </a:txBody>
                  <a:tcPr/>
                </a:tc>
                <a:tc>
                  <a:txBody>
                    <a:bodyPr/>
                    <a:p>
                      <a:pPr>
                        <a:buNone/>
                      </a:pPr>
                      <a:r>
                        <a:rPr lang="zh-CN" altLang="en-US"/>
                        <a:t>用户名</a:t>
                      </a:r>
                      <a:endParaRPr lang="zh-CN" altLang="en-US"/>
                    </a:p>
                  </a:txBody>
                  <a:tcPr/>
                </a:tc>
                <a:tc>
                  <a:txBody>
                    <a:bodyPr/>
                    <a:p>
                      <a:pPr>
                        <a:buNone/>
                      </a:pPr>
                      <a:r>
                        <a:rPr lang="zh-CN" altLang="en-US"/>
                        <a:t>密码</a:t>
                      </a:r>
                      <a:endParaRPr lang="zh-CN" altLang="en-US"/>
                    </a:p>
                  </a:txBody>
                  <a:tcPr/>
                </a:tc>
                <a:tc>
                  <a:txBody>
                    <a:bodyPr/>
                    <a:p>
                      <a:pPr>
                        <a:buNone/>
                      </a:pPr>
                      <a:r>
                        <a:rPr lang="zh-CN" altLang="en-US"/>
                        <a:t>确认</a:t>
                      </a:r>
                      <a:r>
                        <a:rPr lang="zh-CN" altLang="en-US"/>
                        <a:t>密码</a:t>
                      </a:r>
                      <a:endParaRPr lang="zh-CN" altLang="en-US"/>
                    </a:p>
                  </a:txBody>
                  <a:tcPr/>
                </a:tc>
                <a:tc>
                  <a:txBody>
                    <a:bodyPr/>
                    <a:p>
                      <a:pPr>
                        <a:buNone/>
                      </a:pPr>
                      <a:r>
                        <a:rPr lang="zh-CN" altLang="en-US"/>
                        <a:t>验证码</a:t>
                      </a:r>
                      <a:endParaRPr lang="zh-CN" altLang="en-US"/>
                    </a:p>
                  </a:txBody>
                  <a:tcPr/>
                </a:tc>
                <a:tc>
                  <a:txBody>
                    <a:bodyPr/>
                    <a:p>
                      <a:pPr>
                        <a:buNone/>
                      </a:pPr>
                      <a:r>
                        <a:rPr lang="zh-CN" altLang="en-US"/>
                        <a:t>预期</a:t>
                      </a:r>
                      <a:r>
                        <a:rPr lang="zh-CN" altLang="en-US"/>
                        <a:t>输出</a:t>
                      </a:r>
                      <a:endParaRPr lang="zh-CN" altLang="en-US"/>
                    </a:p>
                  </a:txBody>
                  <a:tcPr/>
                </a:tc>
              </a:tr>
              <a:tr h="297180">
                <a:tc>
                  <a:txBody>
                    <a:bodyPr/>
                    <a:p>
                      <a:pPr>
                        <a:buNone/>
                      </a:pPr>
                      <a:r>
                        <a:rPr lang="en-US" altLang="zh-CN"/>
                        <a:t>1</a:t>
                      </a:r>
                      <a:endParaRPr lang="en-US" altLang="zh-CN"/>
                    </a:p>
                  </a:txBody>
                  <a:tcPr/>
                </a:tc>
                <a:tc>
                  <a:txBody>
                    <a:bodyPr/>
                    <a:p>
                      <a:pPr>
                        <a:buNone/>
                      </a:pPr>
                      <a:r>
                        <a:rPr lang="en-US" altLang="zh-CN"/>
                        <a:t>Abcd_123</a:t>
                      </a:r>
                      <a:endParaRPr lang="en-US" altLang="zh-CN"/>
                    </a:p>
                  </a:txBody>
                  <a:tcPr/>
                </a:tc>
                <a:tc>
                  <a:txBody>
                    <a:bodyPr/>
                    <a:p>
                      <a:pPr>
                        <a:buNone/>
                      </a:pPr>
                      <a:r>
                        <a:rPr lang="en-US" altLang="zh-CN"/>
                        <a:t>123456</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a:t>test</a:t>
                      </a:r>
                      <a:endParaRPr lang="en-US" altLang="zh-CN"/>
                    </a:p>
                  </a:txBody>
                  <a:tcPr/>
                </a:tc>
                <a:tc>
                  <a:txBody>
                    <a:bodyPr/>
                    <a:p>
                      <a:pPr>
                        <a:buNone/>
                      </a:pPr>
                      <a:r>
                        <a:rPr lang="zh-CN" altLang="en-US"/>
                        <a:t>注册</a:t>
                      </a:r>
                      <a:r>
                        <a:rPr lang="zh-CN" altLang="en-US"/>
                        <a:t>成功</a:t>
                      </a:r>
                      <a:endParaRPr lang="zh-CN" altLang="en-US"/>
                    </a:p>
                  </a:txBody>
                  <a:tcPr/>
                </a:tc>
              </a:tr>
              <a:tr h="297180">
                <a:tc>
                  <a:txBody>
                    <a:bodyPr/>
                    <a:p>
                      <a:pPr>
                        <a:buNone/>
                      </a:pPr>
                      <a:r>
                        <a:rPr lang="en-US" altLang="zh-CN"/>
                        <a:t>2</a:t>
                      </a:r>
                      <a:endParaRPr lang="en-US" altLang="zh-CN"/>
                    </a:p>
                  </a:txBody>
                  <a:tcPr/>
                </a:tc>
                <a:tc>
                  <a:txBody>
                    <a:bodyPr/>
                    <a:p>
                      <a:pPr>
                        <a:buNone/>
                      </a:pPr>
                      <a:r>
                        <a:rPr lang="en-US" altLang="zh-CN"/>
                        <a:t>abc</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test</a:t>
                      </a:r>
                      <a:endParaRPr lang="zh-CN" altLang="en-US"/>
                    </a:p>
                  </a:txBody>
                  <a:tcPr/>
                </a:tc>
                <a:tc>
                  <a:txBody>
                    <a:bodyPr/>
                    <a:p>
                      <a:pPr>
                        <a:buNone/>
                      </a:pPr>
                      <a:r>
                        <a:rPr lang="zh-CN" altLang="en-US"/>
                        <a:t>注册</a:t>
                      </a:r>
                      <a:r>
                        <a:rPr lang="zh-CN" altLang="en-US"/>
                        <a:t>失败</a:t>
                      </a:r>
                      <a:endParaRPr lang="zh-CN" altLang="en-US"/>
                    </a:p>
                  </a:txBody>
                  <a:tcPr/>
                </a:tc>
              </a:tr>
              <a:tr h="502920">
                <a:tc>
                  <a:txBody>
                    <a:bodyPr/>
                    <a:p>
                      <a:pPr>
                        <a:buNone/>
                      </a:pPr>
                      <a:r>
                        <a:rPr lang="en-US" altLang="zh-CN"/>
                        <a:t>3</a:t>
                      </a:r>
                      <a:endParaRPr lang="en-US" altLang="zh-CN"/>
                    </a:p>
                  </a:txBody>
                  <a:tcPr/>
                </a:tc>
                <a:tc>
                  <a:txBody>
                    <a:bodyPr/>
                    <a:p>
                      <a:pPr>
                        <a:buNone/>
                      </a:pPr>
                      <a:r>
                        <a:rPr lang="en-US" altLang="zh-CN"/>
                        <a:t>A123456789012345678</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test</a:t>
                      </a:r>
                      <a:endParaRPr lang="zh-CN" altLang="en-US"/>
                    </a:p>
                  </a:txBody>
                  <a:tcPr/>
                </a:tc>
                <a:tc>
                  <a:txBody>
                    <a:bodyPr/>
                    <a:p>
                      <a:pPr>
                        <a:buNone/>
                      </a:pPr>
                      <a:r>
                        <a:rPr lang="zh-CN" altLang="en-US" sz="1350">
                          <a:sym typeface="+mn-ea"/>
                        </a:rPr>
                        <a:t>注册失败</a:t>
                      </a:r>
                      <a:endParaRPr lang="zh-CN" altLang="en-US"/>
                    </a:p>
                  </a:txBody>
                  <a:tcPr/>
                </a:tc>
              </a:tr>
              <a:tr h="297180">
                <a:tc>
                  <a:txBody>
                    <a:bodyPr/>
                    <a:p>
                      <a:pPr>
                        <a:buNone/>
                      </a:pPr>
                      <a:r>
                        <a:rPr lang="en-US" altLang="zh-CN"/>
                        <a:t>4</a:t>
                      </a:r>
                      <a:endParaRPr lang="en-US" altLang="zh-CN"/>
                    </a:p>
                  </a:txBody>
                  <a:tcPr/>
                </a:tc>
                <a:tc>
                  <a:txBody>
                    <a:bodyPr/>
                    <a:p>
                      <a:pPr>
                        <a:buNone/>
                      </a:pPr>
                      <a:r>
                        <a:rPr lang="en-US" altLang="zh-CN"/>
                        <a:t>1234abc</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test</a:t>
                      </a:r>
                      <a:endParaRPr lang="zh-CN" altLang="en-US"/>
                    </a:p>
                  </a:txBody>
                  <a:tcPr/>
                </a:tc>
                <a:tc>
                  <a:txBody>
                    <a:bodyPr/>
                    <a:p>
                      <a:pPr>
                        <a:buNone/>
                      </a:pPr>
                      <a:r>
                        <a:rPr lang="zh-CN" altLang="en-US" sz="1350">
                          <a:sym typeface="+mn-ea"/>
                        </a:rPr>
                        <a:t>注册失败</a:t>
                      </a:r>
                      <a:endParaRPr lang="zh-CN" altLang="en-US"/>
                    </a:p>
                  </a:txBody>
                  <a:tcPr/>
                </a:tc>
              </a:tr>
              <a:tr h="297180">
                <a:tc>
                  <a:txBody>
                    <a:bodyPr/>
                    <a:p>
                      <a:pPr>
                        <a:buNone/>
                      </a:pPr>
                      <a:r>
                        <a:rPr lang="en-US" altLang="zh-CN"/>
                        <a:t>5</a:t>
                      </a:r>
                      <a:endParaRPr lang="en-US" altLang="zh-CN"/>
                    </a:p>
                  </a:txBody>
                  <a:tcPr/>
                </a:tc>
                <a:tc>
                  <a:txBody>
                    <a:bodyPr/>
                    <a:p>
                      <a:pPr>
                        <a:buNone/>
                      </a:pPr>
                      <a:r>
                        <a:rPr lang="en-US" altLang="zh-CN"/>
                        <a:t>A@123</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test</a:t>
                      </a:r>
                      <a:endParaRPr lang="zh-CN" altLang="en-US"/>
                    </a:p>
                  </a:txBody>
                  <a:tcPr/>
                </a:tc>
                <a:tc>
                  <a:txBody>
                    <a:bodyPr/>
                    <a:p>
                      <a:pPr>
                        <a:buNone/>
                      </a:pPr>
                      <a:r>
                        <a:rPr lang="zh-CN" altLang="en-US" sz="1350">
                          <a:sym typeface="+mn-ea"/>
                        </a:rPr>
                        <a:t>注册失败</a:t>
                      </a:r>
                      <a:endParaRPr lang="zh-CN" altLang="en-US"/>
                    </a:p>
                  </a:txBody>
                  <a:tcPr/>
                </a:tc>
              </a:tr>
              <a:tr h="274320">
                <a:tc>
                  <a:txBody>
                    <a:bodyPr/>
                    <a:p>
                      <a:pPr>
                        <a:buNone/>
                      </a:pPr>
                      <a:r>
                        <a:rPr lang="en-US" altLang="zh-CN"/>
                        <a:t>6</a:t>
                      </a:r>
                      <a:endParaRPr lang="en-US" altLang="zh-CN"/>
                    </a:p>
                  </a:txBody>
                  <a:tcPr/>
                </a:tc>
                <a:tc>
                  <a:txBody>
                    <a:bodyPr/>
                    <a:p>
                      <a:pPr>
                        <a:buNone/>
                      </a:pPr>
                      <a:r>
                        <a:rPr lang="en-US" altLang="zh-CN"/>
                        <a:t>Abcd_123</a:t>
                      </a:r>
                      <a:endParaRPr lang="en-US" altLang="zh-CN"/>
                    </a:p>
                  </a:txBody>
                  <a:tcPr/>
                </a:tc>
                <a:tc>
                  <a:txBody>
                    <a:bodyPr/>
                    <a:p>
                      <a:pPr>
                        <a:buNone/>
                      </a:pPr>
                      <a:r>
                        <a:rPr lang="en-US" altLang="zh-CN"/>
                        <a:t>1234</a:t>
                      </a:r>
                      <a:endParaRPr lang="en-US" altLang="zh-CN"/>
                    </a:p>
                  </a:txBody>
                  <a:tcPr/>
                </a:tc>
                <a:tc>
                  <a:txBody>
                    <a:bodyPr/>
                    <a:p>
                      <a:pPr>
                        <a:buNone/>
                      </a:pPr>
                      <a:r>
                        <a:rPr lang="en-US" altLang="zh-CN"/>
                        <a:t>1234</a:t>
                      </a:r>
                      <a:endParaRPr lang="en-US" altLang="zh-CN"/>
                    </a:p>
                  </a:txBody>
                  <a:tcPr/>
                </a:tc>
                <a:tc>
                  <a:txBody>
                    <a:bodyPr/>
                    <a:p>
                      <a:pPr>
                        <a:buNone/>
                      </a:pPr>
                      <a:r>
                        <a:rPr lang="en-US" altLang="zh-CN" sz="1350">
                          <a:sym typeface="+mn-ea"/>
                        </a:rPr>
                        <a:t>test</a:t>
                      </a:r>
                      <a:endParaRPr lang="zh-CN" altLang="en-US"/>
                    </a:p>
                  </a:txBody>
                  <a:tcPr/>
                </a:tc>
                <a:tc>
                  <a:txBody>
                    <a:bodyPr/>
                    <a:p>
                      <a:pPr>
                        <a:buNone/>
                      </a:pPr>
                      <a:endParaRPr lang="zh-CN" altLang="en-US"/>
                    </a:p>
                  </a:txBody>
                  <a:tcPr/>
                </a:tc>
              </a:tr>
              <a:tr h="502920">
                <a:tc>
                  <a:txBody>
                    <a:bodyPr/>
                    <a:p>
                      <a:pPr>
                        <a:buNone/>
                      </a:pPr>
                      <a:r>
                        <a:rPr lang="en-US" altLang="zh-CN"/>
                        <a:t>7</a:t>
                      </a:r>
                      <a:endParaRPr lang="en-US" altLang="zh-CN"/>
                    </a:p>
                  </a:txBody>
                  <a:tcPr/>
                </a:tc>
                <a:tc>
                  <a:txBody>
                    <a:bodyPr/>
                    <a:p>
                      <a:pPr>
                        <a:buNone/>
                      </a:pPr>
                      <a:r>
                        <a:rPr lang="en-US" altLang="zh-CN"/>
                        <a:t>Abcd_123</a:t>
                      </a:r>
                      <a:endParaRPr lang="en-US" altLang="zh-CN"/>
                    </a:p>
                  </a:txBody>
                  <a:tcPr/>
                </a:tc>
                <a:tc>
                  <a:txBody>
                    <a:bodyPr/>
                    <a:p>
                      <a:pPr>
                        <a:buNone/>
                      </a:pPr>
                      <a:r>
                        <a:rPr lang="en-US" altLang="zh-CN"/>
                        <a:t>12345678901234567</a:t>
                      </a:r>
                      <a:endParaRPr lang="en-US" altLang="zh-CN"/>
                    </a:p>
                  </a:txBody>
                  <a:tcPr/>
                </a:tc>
                <a:tc>
                  <a:txBody>
                    <a:bodyPr/>
                    <a:p>
                      <a:pPr>
                        <a:buNone/>
                      </a:pPr>
                      <a:r>
                        <a:rPr lang="en-US" altLang="zh-CN" sz="1350">
                          <a:sym typeface="+mn-ea"/>
                        </a:rPr>
                        <a:t>12345678901234567</a:t>
                      </a:r>
                      <a:endParaRPr lang="zh-CN" altLang="en-US"/>
                    </a:p>
                  </a:txBody>
                  <a:tcPr/>
                </a:tc>
                <a:tc>
                  <a:txBody>
                    <a:bodyPr/>
                    <a:p>
                      <a:pPr>
                        <a:buNone/>
                      </a:pPr>
                      <a:r>
                        <a:rPr lang="en-US" altLang="zh-CN" sz="1350">
                          <a:sym typeface="+mn-ea"/>
                        </a:rPr>
                        <a:t>test</a:t>
                      </a:r>
                      <a:endParaRPr lang="zh-CN" altLang="en-US"/>
                    </a:p>
                  </a:txBody>
                  <a:tcPr/>
                </a:tc>
                <a:tc>
                  <a:txBody>
                    <a:bodyPr/>
                    <a:p>
                      <a:pPr>
                        <a:buNone/>
                      </a:pPr>
                      <a:r>
                        <a:rPr lang="zh-CN" altLang="en-US" sz="1350">
                          <a:sym typeface="+mn-ea"/>
                        </a:rPr>
                        <a:t>注册失败</a:t>
                      </a:r>
                      <a:endParaRPr lang="zh-CN" altLang="en-US"/>
                    </a:p>
                  </a:txBody>
                  <a:tcPr/>
                </a:tc>
              </a:tr>
              <a:tr h="297180">
                <a:tc>
                  <a:txBody>
                    <a:bodyPr/>
                    <a:p>
                      <a:pPr>
                        <a:buNone/>
                      </a:pPr>
                      <a:r>
                        <a:rPr lang="en-US" altLang="zh-CN"/>
                        <a:t>8</a:t>
                      </a:r>
                      <a:endParaRPr lang="en-US" altLang="zh-CN"/>
                    </a:p>
                  </a:txBody>
                  <a:tcPr/>
                </a:tc>
                <a:tc>
                  <a:txBody>
                    <a:bodyPr/>
                    <a:p>
                      <a:pPr>
                        <a:buNone/>
                      </a:pPr>
                      <a:r>
                        <a:rPr lang="en-US" altLang="zh-CN"/>
                        <a:t>Abcd_123</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a:t>654321</a:t>
                      </a:r>
                      <a:endParaRPr lang="en-US" altLang="zh-CN"/>
                    </a:p>
                  </a:txBody>
                  <a:tcPr/>
                </a:tc>
                <a:tc>
                  <a:txBody>
                    <a:bodyPr/>
                    <a:p>
                      <a:pPr>
                        <a:buNone/>
                      </a:pPr>
                      <a:r>
                        <a:rPr lang="en-US" altLang="zh-CN" sz="1350">
                          <a:sym typeface="+mn-ea"/>
                        </a:rPr>
                        <a:t>test</a:t>
                      </a:r>
                      <a:endParaRPr lang="zh-CN" altLang="en-US"/>
                    </a:p>
                  </a:txBody>
                  <a:tcPr/>
                </a:tc>
                <a:tc>
                  <a:txBody>
                    <a:bodyPr/>
                    <a:p>
                      <a:pPr>
                        <a:buNone/>
                      </a:pPr>
                      <a:r>
                        <a:rPr lang="zh-CN" altLang="en-US" sz="1350">
                          <a:sym typeface="+mn-ea"/>
                        </a:rPr>
                        <a:t>注册失败</a:t>
                      </a:r>
                      <a:endParaRPr lang="zh-CN" altLang="en-US"/>
                    </a:p>
                  </a:txBody>
                  <a:tcPr/>
                </a:tc>
              </a:tr>
              <a:tr h="297180">
                <a:tc>
                  <a:txBody>
                    <a:bodyPr/>
                    <a:p>
                      <a:pPr>
                        <a:buNone/>
                      </a:pPr>
                      <a:r>
                        <a:rPr lang="en-US" altLang="zh-CN"/>
                        <a:t>9</a:t>
                      </a:r>
                      <a:endParaRPr lang="en-US" altLang="zh-CN"/>
                    </a:p>
                  </a:txBody>
                  <a:tcPr/>
                </a:tc>
                <a:tc>
                  <a:txBody>
                    <a:bodyPr/>
                    <a:p>
                      <a:pPr>
                        <a:buNone/>
                      </a:pPr>
                      <a:r>
                        <a:rPr lang="en-US" altLang="zh-CN"/>
                        <a:t>Abcd_123</a:t>
                      </a:r>
                      <a:endParaRPr lang="en-US" altLang="zh-CN"/>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123456</a:t>
                      </a:r>
                      <a:endParaRPr lang="zh-CN" altLang="en-US"/>
                    </a:p>
                  </a:txBody>
                  <a:tcPr/>
                </a:tc>
                <a:tc>
                  <a:txBody>
                    <a:bodyPr/>
                    <a:p>
                      <a:pPr>
                        <a:buNone/>
                      </a:pPr>
                      <a:r>
                        <a:rPr lang="en-US" altLang="zh-CN" sz="1350">
                          <a:sym typeface="+mn-ea"/>
                        </a:rPr>
                        <a:t>tttt</a:t>
                      </a:r>
                      <a:endParaRPr lang="zh-CN" altLang="en-US"/>
                    </a:p>
                  </a:txBody>
                  <a:tcPr/>
                </a:tc>
                <a:tc>
                  <a:txBody>
                    <a:bodyPr/>
                    <a:p>
                      <a:pPr>
                        <a:buNone/>
                      </a:pPr>
                      <a:r>
                        <a:rPr lang="zh-CN" altLang="en-US" sz="1350">
                          <a:sym typeface="+mn-ea"/>
                        </a:rPr>
                        <a:t>注册失败</a:t>
                      </a:r>
                      <a:endParaRPr lang="zh-CN" altLang="en-US"/>
                    </a:p>
                  </a:txBody>
                  <a:tcPr/>
                </a:tc>
              </a:tr>
            </a:tbl>
          </a:graphicData>
        </a:graphic>
      </p:graphicFrame>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本章小结</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基于直觉和经验的方法：Ad-hoc，ALAC，错误推测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黑盒测试方法：边界值分析法，等价类划分法，判定表方法，因果图方法，Pairwise方法，正交试验法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作业</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47681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本小节有一次作业，具体见</a:t>
            </a:r>
            <a:r>
              <a:rPr lang="en-US" altLang="zh-CN" sz="2000" dirty="0">
                <a:latin typeface="微软雅黑" panose="020B0503020204020204" pitchFamily="34" charset="-122"/>
                <a:ea typeface="微软雅黑" panose="020B0503020204020204" pitchFamily="34" charset="-122"/>
              </a:rPr>
              <a:t>QQ</a:t>
            </a:r>
            <a:r>
              <a:rPr lang="zh-CN" altLang="en-US" sz="2000" dirty="0">
                <a:latin typeface="微软雅黑" panose="020B0503020204020204" pitchFamily="34" charset="-122"/>
                <a:ea typeface="微软雅黑" panose="020B0503020204020204" pitchFamily="34" charset="-122"/>
              </a:rPr>
              <a:t>群</a:t>
            </a:r>
            <a:r>
              <a:rPr lang="zh-CN" altLang="en-US" sz="2000" dirty="0">
                <a:latin typeface="微软雅黑" panose="020B0503020204020204" pitchFamily="34" charset="-122"/>
                <a:ea typeface="微软雅黑" panose="020B0503020204020204" pitchFamily="34" charset="-122"/>
              </a:rPr>
              <a:t>通知</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p:txBody>
          <a:bodyPr/>
          <a:p>
            <a:r>
              <a:rPr lang="en-US" altLang="zh-CN"/>
              <a:t>Q&amp;A</a:t>
            </a:r>
            <a:endParaRPr lang="en-US" altLang="zh-CN"/>
          </a:p>
        </p:txBody>
      </p:sp>
      <p:sp>
        <p:nvSpPr>
          <p:cNvPr id="3" name="文本占位符 2"/>
          <p:cNvSpPr/>
          <p:nvPr>
            <p:ph type="body" sz="quarter" idx="14"/>
          </p:nvPr>
        </p:nvSpPr>
        <p:spPr/>
        <p:txBody>
          <a:bodyPr/>
          <a:p>
            <a:endParaRPr lang="zh-CN" altLang="en-US"/>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错误猜测法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76668"/>
            <a:ext cx="7943215" cy="29635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基于经验和直觉推测程序中所有可能存在的各种错误，从而有针对性地进行测试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发现程序经常出现的错误的方法：</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之前版本的</a:t>
            </a:r>
            <a:r>
              <a:rPr lang="zh-CN" altLang="en-US" sz="1600" dirty="0">
                <a:latin typeface="微软雅黑" panose="020B0503020204020204" pitchFamily="34" charset="-122"/>
                <a:ea typeface="微软雅黑" panose="020B0503020204020204" pitchFamily="34" charset="-122"/>
              </a:rPr>
              <a:t>缺陷</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代表性的测试</a:t>
            </a:r>
            <a:r>
              <a:rPr lang="zh-CN" altLang="en-US" sz="1600" dirty="0">
                <a:latin typeface="微软雅黑" panose="020B0503020204020204" pitchFamily="34" charset="-122"/>
                <a:ea typeface="微软雅黑" panose="020B0503020204020204" pitchFamily="34" charset="-122"/>
              </a:rPr>
              <a:t>数据</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1600" dirty="0">
                <a:latin typeface="微软雅黑" panose="020B0503020204020204" pitchFamily="34" charset="-122"/>
                <a:ea typeface="微软雅黑" panose="020B0503020204020204" pitchFamily="34" charset="-122"/>
              </a:rPr>
              <a:t>空指针，内存未释放等编程</a:t>
            </a:r>
            <a:r>
              <a:rPr lang="zh-CN" altLang="en-US" sz="1600" dirty="0">
                <a:latin typeface="微软雅黑" panose="020B0503020204020204" pitchFamily="34" charset="-122"/>
                <a:ea typeface="微软雅黑" panose="020B0503020204020204" pitchFamily="34" charset="-122"/>
              </a:rPr>
              <a:t>错误</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50000"/>
              </a:lnSpc>
            </a:pP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 name="TABLE_ENDDRAG_ORIGIN_RECT" val="340*199"/>
  <p:tag name="TABLE_ENDDRAG_RECT" val="108*194*340*199"/>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 name="KSO_WM_DIAGRAM_VIRTUALLY_FRAME" val="{&quot;height&quot;:301.6,&quot;left&quot;:388.95,&quot;top&quot;:66.2,&quot;width&quot;:130}"/>
</p:tagLst>
</file>

<file path=ppt/tags/tag114.xml><?xml version="1.0" encoding="utf-8"?>
<p:tagLst xmlns:p="http://schemas.openxmlformats.org/presentationml/2006/main">
  <p:tag name="KSO_WM_BEAUTIFY_FLAG" val=""/>
  <p:tag name="KSO_WM_DIAGRAM_VIRTUALLY_FRAME" val="{&quot;height&quot;:301.6,&quot;left&quot;:388.95,&quot;top&quot;:66.2,&quot;width&quot;:130}"/>
</p:tagLst>
</file>

<file path=ppt/tags/tag115.xml><?xml version="1.0" encoding="utf-8"?>
<p:tagLst xmlns:p="http://schemas.openxmlformats.org/presentationml/2006/main">
  <p:tag name="KSO_WM_BEAUTIFY_FLAG" val=""/>
  <p:tag name="KSO_WM_DIAGRAM_VIRTUALLY_FRAME" val="{&quot;height&quot;:301.6,&quot;left&quot;:388.95,&quot;top&quot;:66.2,&quot;width&quot;:130}"/>
</p:tagLst>
</file>

<file path=ppt/tags/tag116.xml><?xml version="1.0" encoding="utf-8"?>
<p:tagLst xmlns:p="http://schemas.openxmlformats.org/presentationml/2006/main">
  <p:tag name="KSO_WM_DIAGRAM_VIRTUALLY_FRAME" val="{&quot;height&quot;:301.6,&quot;left&quot;:388.95,&quot;top&quot;:66.2,&quot;width&quot;:130}"/>
</p:tagLst>
</file>

<file path=ppt/tags/tag117.xml><?xml version="1.0" encoding="utf-8"?>
<p:tagLst xmlns:p="http://schemas.openxmlformats.org/presentationml/2006/main">
  <p:tag name="KSO_WM_DIAGRAM_VIRTUALLY_FRAME" val="{&quot;height&quot;:301.6,&quot;left&quot;:388.95,&quot;top&quot;:66.2,&quot;width&quot;:130}"/>
</p:tagLst>
</file>

<file path=ppt/tags/tag118.xml><?xml version="1.0" encoding="utf-8"?>
<p:tagLst xmlns:p="http://schemas.openxmlformats.org/presentationml/2006/main">
  <p:tag name="KSO_WM_BEAUTIFY_FLAG" val=""/>
  <p:tag name="KSO_WM_DIAGRAM_VIRTUALLY_FRAME" val="{&quot;height&quot;:301.6,&quot;left&quot;:388.95,&quot;top&quot;:66.2,&quot;width&quot;:130}"/>
</p:tagLst>
</file>

<file path=ppt/tags/tag119.xml><?xml version="1.0" encoding="utf-8"?>
<p:tagLst xmlns:p="http://schemas.openxmlformats.org/presentationml/2006/main">
  <p:tag name="KSO_WM_BEAUTIFY_FLAG" val=""/>
  <p:tag name="KSO_WM_DIAGRAM_VIRTUALLY_FRAME" val="{&quot;height&quot;:301.6,&quot;left&quot;:388.95,&quot;top&quot;:66.2,&quot;width&quot;:130}"/>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 name="KSO_WM_DIAGRAM_VIRTUALLY_FRAME" val="{&quot;height&quot;:301.6,&quot;left&quot;:388.95,&quot;top&quot;:66.2,&quot;width&quot;:130}"/>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 name="KSO_WM_DIAGRAM_VIRTUALLY_FRAME" val="{&quot;height&quot;:301.6,&quot;left&quot;:388.95,&quot;top&quot;:66.2,&quot;width&quot;:130}"/>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TABLE_ENDDRAG_ORIGIN_RECT" val="321*148"/>
  <p:tag name="TABLE_ENDDRAG_RECT" val="84*225*321*148"/>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TABLE_ENDDRAG_ORIGIN_RECT" val="554*127"/>
  <p:tag name="TABLE_ENDDRAG_RECT" val="65*187*554*127"/>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TABLE_ENDDRAG_ORIGIN_RECT" val="307*200"/>
  <p:tag name="TABLE_ENDDRAG_RECT" val="27*185*307*200"/>
</p:tagLst>
</file>

<file path=ppt/tags/tag169.xml><?xml version="1.0" encoding="utf-8"?>
<p:tagLst xmlns:p="http://schemas.openxmlformats.org/presentationml/2006/main">
  <p:tag name="KSO_WM_BEAUTIFY_FLAG" val=""/>
  <p:tag name="TABLE_ENDDRAG_ORIGIN_RECT" val="404*203"/>
  <p:tag name="TABLE_ENDDRAG_RECT" val="148*38*404*203"/>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TABLE_ENDDRAG_ORIGIN_RECT" val="432*254"/>
  <p:tag name="TABLE_ENDDRAG_RECT" val="74*143*432*254"/>
</p:tagLst>
</file>

<file path=ppt/tags/tag173.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TABLE_ENDDRAG_ORIGIN_RECT" val="366*245"/>
  <p:tag name="TABLE_ENDDRAG_RECT" val="245*167*366*245"/>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8271</Words>
  <Application>WPS 演示</Application>
  <PresentationFormat>全屏显示(16:9)</PresentationFormat>
  <Paragraphs>1720</Paragraphs>
  <Slides>89</Slides>
  <Notes>60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89</vt:i4>
      </vt:variant>
    </vt:vector>
  </HeadingPairs>
  <TitlesOfParts>
    <vt:vector size="108"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Tahoma</vt:lpstr>
      <vt:lpstr>Arial Unicode MS</vt:lpstr>
      <vt:lpstr>Symbol</vt:lpstr>
      <vt:lpstr>等线</vt:lpstr>
      <vt:lpstr>Office 主题​​</vt:lpstr>
      <vt:lpstr>软件测试</vt:lpstr>
      <vt:lpstr>第四章 回顾</vt:lpstr>
      <vt:lpstr>PowerPoint 演示文稿</vt:lpstr>
      <vt:lpstr>本次PPT</vt:lpstr>
      <vt:lpstr>PowerPoint 演示文稿</vt:lpstr>
      <vt:lpstr>PowerPoint 演示文稿</vt:lpstr>
      <vt:lpstr>Ad-hoc测试方法</vt:lpstr>
      <vt:lpstr>ALAC测试方法</vt:lpstr>
      <vt:lpstr>错误猜测法</vt:lpstr>
      <vt:lpstr>PowerPoint 演示文稿</vt:lpstr>
      <vt:lpstr>为什么需要黑盒测试</vt:lpstr>
      <vt:lpstr>PowerPoint 演示文稿</vt:lpstr>
      <vt:lpstr>PowerPoint 演示文稿</vt:lpstr>
      <vt:lpstr>基于输入域的方法</vt:lpstr>
      <vt:lpstr>引入</vt:lpstr>
      <vt:lpstr>选择边界值的例子</vt:lpstr>
      <vt:lpstr>PowerPoint 演示文稿</vt:lpstr>
      <vt:lpstr>对输入值的边界分析分类</vt:lpstr>
      <vt:lpstr>1.普通边界值测试</vt:lpstr>
      <vt:lpstr>2.健壮性测试</vt:lpstr>
      <vt:lpstr>3.最坏情况测试</vt:lpstr>
      <vt:lpstr>4.健壮最坏情况测试</vt:lpstr>
      <vt:lpstr>例子：佣金问题</vt:lpstr>
      <vt:lpstr>PowerPoint 演示文稿</vt:lpstr>
      <vt:lpstr>PowerPoint 演示文稿</vt:lpstr>
      <vt:lpstr>PowerPoint 演示文稿</vt:lpstr>
      <vt:lpstr>测试用例</vt:lpstr>
      <vt:lpstr>PowerPoint 演示文稿</vt:lpstr>
      <vt:lpstr>引入</vt:lpstr>
      <vt:lpstr>PowerPoint 演示文稿</vt:lpstr>
      <vt:lpstr>等价类划分和边界值分析的区别</vt:lpstr>
      <vt:lpstr>等价类划分的指导原则</vt:lpstr>
      <vt:lpstr>PowerPoint 演示文稿</vt:lpstr>
      <vt:lpstr>PowerPoint 演示文稿</vt:lpstr>
      <vt:lpstr>等价类划分法的测试流程</vt:lpstr>
      <vt:lpstr>等价类测试的分类</vt:lpstr>
      <vt:lpstr>PowerPoint 演示文稿</vt:lpstr>
      <vt:lpstr>1.弱一般等价类测试</vt:lpstr>
      <vt:lpstr>2.弱健壮等价类测试</vt:lpstr>
      <vt:lpstr>3.强一般等价类测试</vt:lpstr>
      <vt:lpstr>4.强健壮等价类测试</vt:lpstr>
      <vt:lpstr>例子：三角形问题</vt:lpstr>
      <vt:lpstr>第一版</vt:lpstr>
      <vt:lpstr>PowerPoint 演示文稿</vt:lpstr>
      <vt:lpstr>基于输出域来改进等价类测试</vt:lpstr>
      <vt:lpstr>PowerPoint 演示文稿</vt:lpstr>
      <vt:lpstr>PowerPoint 演示文稿</vt:lpstr>
      <vt:lpstr>PowerPoint 演示文稿</vt:lpstr>
      <vt:lpstr>对等价类的进一步的细分</vt:lpstr>
      <vt:lpstr>PowerPoint 演示文稿</vt:lpstr>
      <vt:lpstr>PowerPoint 演示文稿</vt:lpstr>
      <vt:lpstr>判定表方法</vt:lpstr>
      <vt:lpstr>PowerPoint 演示文稿</vt:lpstr>
      <vt:lpstr>例子：打印机</vt:lpstr>
      <vt:lpstr>PowerPoint 演示文稿</vt:lpstr>
      <vt:lpstr>PowerPoint 演示文稿</vt:lpstr>
      <vt:lpstr>例子：NextDate</vt:lpstr>
      <vt:lpstr>第一版</vt:lpstr>
      <vt:lpstr>第二版</vt:lpstr>
      <vt:lpstr>PowerPoint 演示文稿</vt:lpstr>
      <vt:lpstr>设计方法</vt:lpstr>
      <vt:lpstr>因果图的基本符号</vt:lpstr>
      <vt:lpstr>例子</vt:lpstr>
      <vt:lpstr>PowerPoint 演示文稿</vt:lpstr>
      <vt:lpstr>PowerPoint 演示文稿</vt:lpstr>
      <vt:lpstr>PowerPoint 演示文稿</vt:lpstr>
      <vt:lpstr>PowerPoint 演示文稿</vt:lpstr>
      <vt:lpstr>因果图方法设计工具</vt:lpstr>
      <vt:lpstr>PowerPoint 演示文稿</vt:lpstr>
      <vt:lpstr>PowerPoint 演示文稿</vt:lpstr>
      <vt:lpstr>Pairwise方法来自于经验数据</vt:lpstr>
      <vt:lpstr>例子</vt:lpstr>
      <vt:lpstr>PowerPoint 演示文稿</vt:lpstr>
      <vt:lpstr>Pairwise方法工具</vt:lpstr>
      <vt:lpstr>PowerPoint 演示文稿</vt:lpstr>
      <vt:lpstr>PowerPoint 演示文稿</vt:lpstr>
      <vt:lpstr>PowerPoint 演示文稿</vt:lpstr>
      <vt:lpstr>PowerPoint 演示文稿</vt:lpstr>
      <vt:lpstr>例子：保险费计算</vt:lpstr>
      <vt:lpstr>边界值分析</vt:lpstr>
      <vt:lpstr>PowerPoint 演示文稿</vt:lpstr>
      <vt:lpstr>等价类测试</vt:lpstr>
      <vt:lpstr>判定表</vt:lpstr>
      <vt:lpstr>例子：注册程序</vt:lpstr>
      <vt:lpstr>等价类测试</vt:lpstr>
      <vt:lpstr>PowerPoint 演示文稿</vt:lpstr>
      <vt:lpstr>本章小结</vt:lpstr>
      <vt:lpstr>作业</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1006</cp:revision>
  <dcterms:created xsi:type="dcterms:W3CDTF">2020-06-18T01:06:00Z</dcterms:created>
  <dcterms:modified xsi:type="dcterms:W3CDTF">2024-05-01T14:51:46Z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